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notesMasterIdLst>
    <p:notesMasterId r:id="rId17"/>
  </p:notesMasterIdLst>
  <p:sldIdLst>
    <p:sldId id="256" r:id="rId2"/>
    <p:sldId id="337" r:id="rId3"/>
    <p:sldId id="338" r:id="rId4"/>
    <p:sldId id="341" r:id="rId5"/>
    <p:sldId id="329" r:id="rId6"/>
    <p:sldId id="330" r:id="rId7"/>
    <p:sldId id="331" r:id="rId8"/>
    <p:sldId id="332" r:id="rId9"/>
    <p:sldId id="333" r:id="rId10"/>
    <p:sldId id="340" r:id="rId11"/>
    <p:sldId id="335" r:id="rId12"/>
    <p:sldId id="336" r:id="rId13"/>
    <p:sldId id="342" r:id="rId14"/>
    <p:sldId id="343" r:id="rId15"/>
    <p:sldId id="32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D2E"/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6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Capital%20Market%20Size%20(3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Capital%20Market%20Size%20(3)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Capital%20Market%20Size%20(3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Capital%20Market%20Size%20(3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Capital%20Market%20Size%20(3)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Capital%20Market%20Size%20(3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30062648418947"/>
          <c:y val="0.13767631774313288"/>
          <c:w val="0.81184461317335332"/>
          <c:h val="0.68341400253698781"/>
        </c:manualLayout>
      </c:layout>
      <c:lineChart>
        <c:grouping val="standard"/>
        <c:varyColors val="0"/>
        <c:ser>
          <c:idx val="1"/>
          <c:order val="0"/>
          <c:tx>
            <c:strRef>
              <c:f>'Кап-я'!$B$2</c:f>
              <c:strCache>
                <c:ptCount val="1"/>
                <c:pt idx="0">
                  <c:v>GDP bln.USD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'Кап-я'!$B$3:$B$13</c:f>
              <c:numCache>
                <c:formatCode>#,##0.0</c:formatCode>
                <c:ptCount val="11"/>
                <c:pt idx="0">
                  <c:v>30995</c:v>
                </c:pt>
                <c:pt idx="1">
                  <c:v>36319.699999999997</c:v>
                </c:pt>
                <c:pt idx="2">
                  <c:v>44595</c:v>
                </c:pt>
                <c:pt idx="3">
                  <c:v>48434.400000000001</c:v>
                </c:pt>
                <c:pt idx="4">
                  <c:v>54840.9</c:v>
                </c:pt>
                <c:pt idx="5">
                  <c:v>61218.7</c:v>
                </c:pt>
                <c:pt idx="6">
                  <c:v>57920.3</c:v>
                </c:pt>
                <c:pt idx="7">
                  <c:v>63074.9</c:v>
                </c:pt>
                <c:pt idx="8">
                  <c:v>70220.600000000006</c:v>
                </c:pt>
                <c:pt idx="9">
                  <c:v>72105.8</c:v>
                </c:pt>
                <c:pt idx="10">
                  <c:v>75470.899999999994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FA-4F26-8B60-96D09A493C97}"/>
            </c:ext>
          </c:extLst>
        </c:ser>
        <c:ser>
          <c:idx val="3"/>
          <c:order val="1"/>
          <c:tx>
            <c:strRef>
              <c:f>'Кап-я'!$D$2</c:f>
              <c:strCache>
                <c:ptCount val="1"/>
                <c:pt idx="0">
                  <c:v>Stock market capitalosation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'Кап-я'!$D$3:$D$13</c:f>
              <c:numCache>
                <c:formatCode>#,##0.0</c:formatCode>
                <c:ptCount val="11"/>
                <c:pt idx="0">
                  <c:v>28875.1</c:v>
                </c:pt>
                <c:pt idx="1">
                  <c:v>31202.3</c:v>
                </c:pt>
                <c:pt idx="2">
                  <c:v>41966.6</c:v>
                </c:pt>
                <c:pt idx="3">
                  <c:v>50826.6</c:v>
                </c:pt>
                <c:pt idx="4">
                  <c:v>65105.599999999999</c:v>
                </c:pt>
                <c:pt idx="5">
                  <c:v>33513.1</c:v>
                </c:pt>
                <c:pt idx="6">
                  <c:v>47188.9</c:v>
                </c:pt>
                <c:pt idx="7">
                  <c:v>54562.2</c:v>
                </c:pt>
                <c:pt idx="8">
                  <c:v>47089.2</c:v>
                </c:pt>
                <c:pt idx="9">
                  <c:v>52848.5</c:v>
                </c:pt>
                <c:pt idx="10">
                  <c:v>62552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FA-4F26-8B60-96D09A493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905712"/>
        <c:axId val="1"/>
      </c:lineChart>
      <c:catAx>
        <c:axId val="406905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 b="1"/>
            </a:pPr>
            <a:endParaRPr lang="ru-RU"/>
          </a:p>
        </c:txPr>
        <c:crossAx val="406905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9788911817940778E-2"/>
          <c:y val="0.88695701734387888"/>
          <c:w val="0.89649646649220094"/>
          <c:h val="8.1159356750784784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tx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01118042062921E-2"/>
          <c:y val="0.14476971116315379"/>
          <c:w val="0.79778351569690165"/>
          <c:h val="0.62416757331563066"/>
        </c:manualLayout>
      </c:layout>
      <c:lineChart>
        <c:grouping val="standard"/>
        <c:varyColors val="0"/>
        <c:ser>
          <c:idx val="1"/>
          <c:order val="0"/>
          <c:tx>
            <c:strRef>
              <c:f>'Кап-я'!$H$2</c:f>
              <c:strCache>
                <c:ptCount val="1"/>
                <c:pt idx="0">
                  <c:v>капитализация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'Кап-я'!$F$3:$F$13</c:f>
              <c:numCache>
                <c:formatCode>@</c:formatCode>
                <c:ptCount val="11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'Кап-я'!$H$3:$H$13</c:f>
              <c:numCache>
                <c:formatCode>0.0</c:formatCode>
                <c:ptCount val="11"/>
                <c:pt idx="0">
                  <c:v>93.160509759638643</c:v>
                </c:pt>
                <c:pt idx="1">
                  <c:v>85.910125909630324</c:v>
                </c:pt>
                <c:pt idx="2">
                  <c:v>94.106065702433</c:v>
                </c:pt>
                <c:pt idx="3">
                  <c:v>104.9390515831723</c:v>
                </c:pt>
                <c:pt idx="4">
                  <c:v>118.7172347645644</c:v>
                </c:pt>
                <c:pt idx="5">
                  <c:v>54.74324021908339</c:v>
                </c:pt>
                <c:pt idx="6">
                  <c:v>81.472126352936698</c:v>
                </c:pt>
                <c:pt idx="7">
                  <c:v>86.503823232379276</c:v>
                </c:pt>
                <c:pt idx="8">
                  <c:v>67.058954210018129</c:v>
                </c:pt>
                <c:pt idx="9">
                  <c:v>73.292994460917143</c:v>
                </c:pt>
                <c:pt idx="10">
                  <c:v>82.882276480073784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FE-4F9A-8C4A-56C7CADBF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9958288"/>
        <c:axId val="1"/>
      </c:lineChart>
      <c:catAx>
        <c:axId val="31995828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 b="1"/>
            </a:pPr>
            <a:endParaRPr lang="ru-RU"/>
          </a:p>
        </c:txPr>
        <c:crossAx val="319958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tx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'2001'!$C$104</c:f>
              <c:strCache>
                <c:ptCount val="1"/>
                <c:pt idx="0">
                  <c:v>Stock Market Capitalization 2001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8890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002060"/>
                </a:solidFill>
                <a:ln w="88900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67F-40F1-98F5-27984DF43FCE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8890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67F-40F1-98F5-27984DF43FCE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88900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67F-40F1-98F5-27984DF43FCE}"/>
              </c:ext>
            </c:extLst>
          </c:dPt>
          <c:xVal>
            <c:numRef>
              <c:f>'2001'!$B$105:$B$108</c:f>
              <c:numCache>
                <c:formatCode>#,##0.0</c:formatCode>
                <c:ptCount val="4"/>
                <c:pt idx="1">
                  <c:v>6113</c:v>
                </c:pt>
                <c:pt idx="2">
                  <c:v>10082.200000000001</c:v>
                </c:pt>
                <c:pt idx="3">
                  <c:v>7211.6</c:v>
                </c:pt>
              </c:numCache>
            </c:numRef>
          </c:xVal>
          <c:yVal>
            <c:numRef>
              <c:f>'2001'!$C$105:$C$108</c:f>
              <c:numCache>
                <c:formatCode>#,##0.0</c:formatCode>
                <c:ptCount val="4"/>
                <c:pt idx="1">
                  <c:v>4276.7</c:v>
                </c:pt>
                <c:pt idx="2">
                  <c:v>13826.6</c:v>
                </c:pt>
                <c:pt idx="3">
                  <c:v>1947.3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67F-40F1-98F5-27984DF43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064"/>
        <c:axId val="412563312"/>
      </c:scatterChart>
      <c:valAx>
        <c:axId val="733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563312"/>
        <c:crosses val="autoZero"/>
        <c:crossBetween val="midCat"/>
      </c:valAx>
      <c:valAx>
        <c:axId val="41256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3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/>
    </a:solidFill>
    <a:ln>
      <a:noFill/>
    </a:ln>
    <a:effectLst/>
  </c:spPr>
  <c:txPr>
    <a:bodyPr/>
    <a:lstStyle/>
    <a:p>
      <a:pPr>
        <a:defRPr sz="900"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'2013'!$C$79</c:f>
              <c:strCache>
                <c:ptCount val="1"/>
                <c:pt idx="0">
                  <c:v>Stock Market Capitalization 2013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88900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rgbClr val="0070C0"/>
                </a:solidFill>
                <a:ln w="88900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E0C-49C5-A55A-A0473CE382B4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8890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E0C-49C5-A55A-A0473CE382B4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88900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E0C-49C5-A55A-A0473CE382B4}"/>
              </c:ext>
            </c:extLst>
          </c:dPt>
          <c:xVal>
            <c:numRef>
              <c:f>'2013'!$B$80:$B$82</c:f>
              <c:numCache>
                <c:formatCode>#,##0.0</c:formatCode>
                <c:ptCount val="3"/>
                <c:pt idx="0">
                  <c:v>13109.7</c:v>
                </c:pt>
                <c:pt idx="1">
                  <c:v>16768.099999999999</c:v>
                </c:pt>
                <c:pt idx="2">
                  <c:v>29104.799999999999</c:v>
                </c:pt>
              </c:numCache>
            </c:numRef>
          </c:xVal>
          <c:yVal>
            <c:numRef>
              <c:f>'2013'!$C$80:$C$82</c:f>
              <c:numCache>
                <c:formatCode>#,##0.0</c:formatCode>
                <c:ptCount val="3"/>
                <c:pt idx="0">
                  <c:v>7539.2</c:v>
                </c:pt>
                <c:pt idx="1">
                  <c:v>22280.7</c:v>
                </c:pt>
                <c:pt idx="2">
                  <c:v>11232.7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E0C-49C5-A55A-A0473CE38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579272"/>
        <c:axId val="413581896"/>
      </c:scatterChart>
      <c:valAx>
        <c:axId val="413579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81896"/>
        <c:crosses val="autoZero"/>
        <c:crossBetween val="midCat"/>
      </c:valAx>
      <c:valAx>
        <c:axId val="41358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792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/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60325">
                <a:solidFill>
                  <a:srgbClr val="0070C0"/>
                </a:solidFill>
              </a:ln>
              <a:effectLst/>
            </c:spPr>
          </c:marker>
          <c:xVal>
            <c:numRef>
              <c:f>'2013'!$B$101:$B$115</c:f>
              <c:numCache>
                <c:formatCode>#,##0.0</c:formatCode>
                <c:ptCount val="15"/>
                <c:pt idx="0">
                  <c:v>428.5</c:v>
                </c:pt>
                <c:pt idx="1">
                  <c:v>525</c:v>
                </c:pt>
                <c:pt idx="2">
                  <c:v>335.9</c:v>
                </c:pt>
                <c:pt idx="3">
                  <c:v>268.3</c:v>
                </c:pt>
                <c:pt idx="4">
                  <c:v>2807.3</c:v>
                </c:pt>
                <c:pt idx="5">
                  <c:v>3731.4</c:v>
                </c:pt>
                <c:pt idx="6">
                  <c:v>242.3</c:v>
                </c:pt>
                <c:pt idx="7">
                  <c:v>232.2</c:v>
                </c:pt>
                <c:pt idx="8">
                  <c:v>2137.6</c:v>
                </c:pt>
                <c:pt idx="9">
                  <c:v>60.2</c:v>
                </c:pt>
                <c:pt idx="10">
                  <c:v>853.8</c:v>
                </c:pt>
                <c:pt idx="11">
                  <c:v>225</c:v>
                </c:pt>
                <c:pt idx="12">
                  <c:v>1393.5</c:v>
                </c:pt>
                <c:pt idx="13">
                  <c:v>579.5</c:v>
                </c:pt>
                <c:pt idx="14">
                  <c:v>2680.1</c:v>
                </c:pt>
              </c:numCache>
            </c:numRef>
          </c:xVal>
          <c:yVal>
            <c:numRef>
              <c:f>'2013'!$C$101:$C$115</c:f>
              <c:numCache>
                <c:formatCode>#,##0.0</c:formatCode>
                <c:ptCount val="15"/>
                <c:pt idx="0">
                  <c:v>121.8</c:v>
                </c:pt>
                <c:pt idx="1">
                  <c:v>366.7</c:v>
                </c:pt>
                <c:pt idx="2">
                  <c:v>320.39999999999998</c:v>
                </c:pt>
                <c:pt idx="3">
                  <c:v>218.1</c:v>
                </c:pt>
                <c:pt idx="4">
                  <c:v>2140.1</c:v>
                </c:pt>
                <c:pt idx="5">
                  <c:v>2030.4</c:v>
                </c:pt>
                <c:pt idx="6">
                  <c:v>82.6</c:v>
                </c:pt>
                <c:pt idx="7">
                  <c:v>168.1</c:v>
                </c:pt>
                <c:pt idx="8">
                  <c:v>631.1</c:v>
                </c:pt>
                <c:pt idx="9">
                  <c:v>78.599999999999994</c:v>
                </c:pt>
                <c:pt idx="10">
                  <c:v>818.6</c:v>
                </c:pt>
                <c:pt idx="11">
                  <c:v>85.9</c:v>
                </c:pt>
                <c:pt idx="12">
                  <c:v>774.8</c:v>
                </c:pt>
                <c:pt idx="13">
                  <c:v>751.3</c:v>
                </c:pt>
                <c:pt idx="14">
                  <c:v>4035.4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456-4145-B708-DE328286E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063840"/>
        <c:axId val="485059248"/>
      </c:scatterChart>
      <c:valAx>
        <c:axId val="485063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059248"/>
        <c:crosses val="autoZero"/>
        <c:crossBetween val="midCat"/>
      </c:valAx>
      <c:valAx>
        <c:axId val="48505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063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/>
    </a:solidFill>
    <a:ln>
      <a:noFill/>
    </a:ln>
    <a:effectLst/>
  </c:spPr>
  <c:txPr>
    <a:bodyPr/>
    <a:lstStyle/>
    <a:p>
      <a:pPr>
        <a:defRPr sz="1200">
          <a:solidFill>
            <a:schemeClr val="bg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88900">
                <a:solidFill>
                  <a:srgbClr val="C00000"/>
                </a:solidFill>
              </a:ln>
              <a:effectLst/>
            </c:spPr>
          </c:marker>
          <c:xVal>
            <c:numRef>
              <c:f>'2013'!$B$121:$B$126</c:f>
              <c:numCache>
                <c:formatCode>#,##0.0</c:formatCode>
                <c:ptCount val="6"/>
                <c:pt idx="0">
                  <c:v>13793</c:v>
                </c:pt>
                <c:pt idx="1">
                  <c:v>9469.1</c:v>
                </c:pt>
                <c:pt idx="2">
                  <c:v>5896.5</c:v>
                </c:pt>
                <c:pt idx="3">
                  <c:v>3193.5</c:v>
                </c:pt>
                <c:pt idx="4">
                  <c:v>1607.5</c:v>
                </c:pt>
                <c:pt idx="5">
                  <c:v>4668.3</c:v>
                </c:pt>
              </c:numCache>
            </c:numRef>
          </c:xVal>
          <c:yVal>
            <c:numRef>
              <c:f>'2013'!$C$121:$C$126</c:f>
              <c:numCache>
                <c:formatCode>#,##0.0</c:formatCode>
                <c:ptCount val="6"/>
                <c:pt idx="0">
                  <c:v>6024.8</c:v>
                </c:pt>
                <c:pt idx="1">
                  <c:v>3360.5</c:v>
                </c:pt>
                <c:pt idx="2">
                  <c:v>2183.6</c:v>
                </c:pt>
                <c:pt idx="3">
                  <c:v>1114.3</c:v>
                </c:pt>
                <c:pt idx="4">
                  <c:v>609.1</c:v>
                </c:pt>
                <c:pt idx="5">
                  <c:v>1301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3D7-4F77-9186-1B7CEDB2E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829600"/>
        <c:axId val="413830256"/>
      </c:scatterChart>
      <c:valAx>
        <c:axId val="41382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830256"/>
        <c:crosses val="autoZero"/>
        <c:crossBetween val="midCat"/>
      </c:valAx>
      <c:valAx>
        <c:axId val="41383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829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/>
    </a:solidFill>
    <a:ln>
      <a:noFill/>
    </a:ln>
    <a:effectLst/>
  </c:spPr>
  <c:txPr>
    <a:bodyPr/>
    <a:lstStyle/>
    <a:p>
      <a:pPr>
        <a:defRPr sz="1200"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Лист1!$E$27:$E$61</c:f>
              <c:numCache>
                <c:formatCode>_(* #,##0.0_);_(* \(#,##0.0\);_(* "..."_);_(@_)</c:formatCode>
                <c:ptCount val="35"/>
                <c:pt idx="0">
                  <c:v>87.578331646744829</c:v>
                </c:pt>
                <c:pt idx="1">
                  <c:v>31.39109899504761</c:v>
                </c:pt>
                <c:pt idx="2">
                  <c:v>21.621706357758903</c:v>
                </c:pt>
                <c:pt idx="3">
                  <c:v>12.800121569740327</c:v>
                </c:pt>
                <c:pt idx="4">
                  <c:v>6.8741886617579446</c:v>
                </c:pt>
                <c:pt idx="5">
                  <c:v>5.1393360477897811</c:v>
                </c:pt>
                <c:pt idx="6">
                  <c:v>4.8040412417255052</c:v>
                </c:pt>
                <c:pt idx="7">
                  <c:v>3.9877051365961314</c:v>
                </c:pt>
                <c:pt idx="8">
                  <c:v>2.2167433745755907</c:v>
                </c:pt>
                <c:pt idx="9">
                  <c:v>2.0527901628790883</c:v>
                </c:pt>
                <c:pt idx="10">
                  <c:v>1.9154757817454768</c:v>
                </c:pt>
                <c:pt idx="11">
                  <c:v>1.8054788372943034</c:v>
                </c:pt>
                <c:pt idx="12">
                  <c:v>1.7307549520281313</c:v>
                </c:pt>
                <c:pt idx="13">
                  <c:v>1.6719526946550902</c:v>
                </c:pt>
                <c:pt idx="14">
                  <c:v>1.6546856887464243</c:v>
                </c:pt>
                <c:pt idx="15">
                  <c:v>1.436989777069394</c:v>
                </c:pt>
                <c:pt idx="16">
                  <c:v>1.1461531739381854</c:v>
                </c:pt>
                <c:pt idx="17">
                  <c:v>1.1437213497788641</c:v>
                </c:pt>
                <c:pt idx="18">
                  <c:v>1.0003099521190459</c:v>
                </c:pt>
                <c:pt idx="19">
                  <c:v>0.97287165265714304</c:v>
                </c:pt>
                <c:pt idx="20">
                  <c:v>0.83640187307849478</c:v>
                </c:pt>
                <c:pt idx="21">
                  <c:v>0.69711618893115601</c:v>
                </c:pt>
                <c:pt idx="22">
                  <c:v>0.63383620389141893</c:v>
                </c:pt>
                <c:pt idx="23">
                  <c:v>0.35992506385801659</c:v>
                </c:pt>
                <c:pt idx="24">
                  <c:v>0.35707660895886573</c:v>
                </c:pt>
                <c:pt idx="25">
                  <c:v>0.30189673930294825</c:v>
                </c:pt>
                <c:pt idx="26">
                  <c:v>0.29891302933121544</c:v>
                </c:pt>
                <c:pt idx="27">
                  <c:v>0.28090045782918616</c:v>
                </c:pt>
                <c:pt idx="28">
                  <c:v>0.27626139072506817</c:v>
                </c:pt>
                <c:pt idx="29">
                  <c:v>0.24597997961849882</c:v>
                </c:pt>
                <c:pt idx="30">
                  <c:v>0.19914934462327413</c:v>
                </c:pt>
                <c:pt idx="31">
                  <c:v>0.15587376144562595</c:v>
                </c:pt>
                <c:pt idx="32">
                  <c:v>0.13890578708951495</c:v>
                </c:pt>
                <c:pt idx="33">
                  <c:v>9.5105685629185741E-2</c:v>
                </c:pt>
                <c:pt idx="34">
                  <c:v>7.6482437670401818E-2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5-43F0-A64E-841923F40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12"/>
        <c:axId val="538479912"/>
        <c:axId val="538473024"/>
      </c:barChart>
      <c:catAx>
        <c:axId val="538479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8473024"/>
        <c:crosses val="autoZero"/>
        <c:auto val="1"/>
        <c:lblAlgn val="ctr"/>
        <c:lblOffset val="100"/>
        <c:noMultiLvlLbl val="0"/>
      </c:catAx>
      <c:valAx>
        <c:axId val="53847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_);_(* \(#,##0.0\);_(* &quot;...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479912"/>
        <c:crosses val="autoZero"/>
        <c:crossBetween val="between"/>
      </c:valAx>
      <c:spPr>
        <a:solidFill>
          <a:schemeClr val="tx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03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Лист1!$B$2:$B$10</c:f>
              <c:numCache>
                <c:formatCode>General</c:formatCode>
                <c:ptCount val="9"/>
                <c:pt idx="0">
                  <c:v>24.7</c:v>
                </c:pt>
                <c:pt idx="1">
                  <c:v>15.8</c:v>
                </c:pt>
                <c:pt idx="2">
                  <c:v>6.4</c:v>
                </c:pt>
                <c:pt idx="3">
                  <c:v>3.4</c:v>
                </c:pt>
                <c:pt idx="4">
                  <c:v>1.7</c:v>
                </c:pt>
                <c:pt idx="5">
                  <c:v>2</c:v>
                </c:pt>
                <c:pt idx="6">
                  <c:v>0.9</c:v>
                </c:pt>
                <c:pt idx="7">
                  <c:v>14.9</c:v>
                </c:pt>
                <c:pt idx="8">
                  <c:v>0.7</c:v>
                </c:pt>
              </c:numCache>
            </c:numRef>
          </c:xVal>
          <c:yVal>
            <c:numRef>
              <c:f>Лист1!$C$2:$C$10</c:f>
              <c:numCache>
                <c:formatCode>_(* #,##0.0_);_(* \(#,##0.0\);_(* "..."_);_(@_)</c:formatCode>
                <c:ptCount val="9"/>
                <c:pt idx="0">
                  <c:v>87.578331646744829</c:v>
                </c:pt>
                <c:pt idx="1">
                  <c:v>31.39109899504761</c:v>
                </c:pt>
                <c:pt idx="2">
                  <c:v>21.621706357758903</c:v>
                </c:pt>
                <c:pt idx="3">
                  <c:v>12.800121569740327</c:v>
                </c:pt>
                <c:pt idx="4">
                  <c:v>6.8741886617579446</c:v>
                </c:pt>
                <c:pt idx="5">
                  <c:v>5.1393360477897811</c:v>
                </c:pt>
                <c:pt idx="6">
                  <c:v>4.8040412417255052</c:v>
                </c:pt>
                <c:pt idx="7">
                  <c:v>3.9877051365961314</c:v>
                </c:pt>
                <c:pt idx="8">
                  <c:v>2.2167433745755907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FA-4803-B6F2-2C1854854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8455312"/>
        <c:axId val="538455640"/>
      </c:scatterChart>
      <c:valAx>
        <c:axId val="53845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455640"/>
        <c:crosses val="autoZero"/>
        <c:crossBetween val="midCat"/>
      </c:valAx>
      <c:valAx>
        <c:axId val="53845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_);_(* \(#,##0.0\);_(* &quot;...&quot;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455312"/>
        <c:crosses val="autoZero"/>
        <c:crossBetween val="midCat"/>
      </c:valAx>
      <c:spPr>
        <a:solidFill>
          <a:schemeClr val="tx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0.16665</cdr:x>
      <cdr:y>0.03834</cdr:y>
    </cdr:from>
    <cdr:to>
      <cdr:x>0.69955</cdr:x>
      <cdr:y>0.9099</cdr:y>
    </cdr:to>
    <cdr:sp macro="" textlink="">
      <cdr:nvSpPr>
        <cdr:cNvPr id="3" name="Полилиния: фигура 2">
          <a:extLst xmlns:a="http://schemas.openxmlformats.org/drawingml/2006/main">
            <a:ext uri="{FF2B5EF4-FFF2-40B4-BE49-F238E27FC236}">
              <a16:creationId xmlns:a16="http://schemas.microsoft.com/office/drawing/2014/main" id="{5A8690C1-DF60-4AB4-90A6-27D47E6A08F2}"/>
            </a:ext>
          </a:extLst>
        </cdr:cNvPr>
        <cdr:cNvSpPr/>
      </cdr:nvSpPr>
      <cdr:spPr>
        <a:xfrm xmlns:a="http://schemas.openxmlformats.org/drawingml/2006/main">
          <a:off x="827991" y="179459"/>
          <a:ext cx="2647785" cy="4079357"/>
        </a:xfrm>
        <a:custGeom xmlns:a="http://schemas.openxmlformats.org/drawingml/2006/main">
          <a:avLst/>
          <a:gdLst>
            <a:gd name="connsiteX0" fmla="*/ 0 w 2647785"/>
            <a:gd name="connsiteY0" fmla="*/ 4079357 h 4079357"/>
            <a:gd name="connsiteX1" fmla="*/ 1287624 w 2647785"/>
            <a:gd name="connsiteY1" fmla="*/ 3426214 h 4079357"/>
            <a:gd name="connsiteX2" fmla="*/ 2537926 w 2647785"/>
            <a:gd name="connsiteY2" fmla="*/ 281798 h 4079357"/>
            <a:gd name="connsiteX3" fmla="*/ 2584579 w 2647785"/>
            <a:gd name="connsiteY3" fmla="*/ 151170 h 4079357"/>
            <a:gd name="connsiteX4" fmla="*/ 2584579 w 2647785"/>
            <a:gd name="connsiteY4" fmla="*/ 151170 h 4079357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647785" h="4079357">
              <a:moveTo>
                <a:pt x="0" y="4079357"/>
              </a:moveTo>
              <a:cubicBezTo>
                <a:pt x="432318" y="4069248"/>
                <a:pt x="864636" y="4059140"/>
                <a:pt x="1287624" y="3426214"/>
              </a:cubicBezTo>
              <a:cubicBezTo>
                <a:pt x="1710612" y="2793288"/>
                <a:pt x="2321767" y="827639"/>
                <a:pt x="2537926" y="281798"/>
              </a:cubicBezTo>
              <a:cubicBezTo>
                <a:pt x="2754085" y="-264043"/>
                <a:pt x="2584579" y="151170"/>
                <a:pt x="2584579" y="151170"/>
              </a:cubicBezTo>
              <a:lnTo>
                <a:pt x="2584579" y="15117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bg1">
              <a:lumMod val="75000"/>
              <a:lumOff val="25000"/>
            </a:schemeClr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9A504-C3D0-4DD4-B959-C29A75A01A5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15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1892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20751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45427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03254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983663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461806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91426-4AF1-414D-9C21-9FBA91C3C2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66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4CDFC-3877-44F0-A786-3FF2A166B8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868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6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91C46-D495-4C37-9A97-442F2DB751F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49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3084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2536D-BB71-4A3B-A931-8C5C615B078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382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5815E-B48B-4FC9-8E38-BCCD1C7FA7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8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46D4F-7299-46E4-9C63-CAD0C6A994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809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01C4-FDB7-4B7E-A853-0B2C645791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5913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10CE-C346-413E-95B4-5466BE3DECB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574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C750CA-28C3-4ADA-BEBC-4EF9A6FF20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0429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404813"/>
            <a:ext cx="8496944" cy="3096195"/>
          </a:xfrm>
        </p:spPr>
        <p:txBody>
          <a:bodyPr>
            <a:noAutofit/>
          </a:bodyPr>
          <a:lstStyle/>
          <a:p>
            <a:r>
              <a:rPr lang="ru-RU" altLang="ru-RU" sz="5400" b="1" dirty="0"/>
              <a:t>Деформация конкурентной среды. Эффект глобализации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5AE6EC2-85FC-4F90-82AA-F965BC3726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536" y="4509120"/>
            <a:ext cx="8280920" cy="144016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r">
              <a:lnSpc>
                <a:spcPts val="336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 Буторина</a:t>
            </a:r>
          </a:p>
          <a:p>
            <a:pPr algn="r">
              <a:lnSpc>
                <a:spcPts val="336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европы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ts val="336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Российской академии наук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1249DDA-657F-4A39-8522-871784DF2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3" y="2492896"/>
            <a:ext cx="6620967" cy="2284485"/>
          </a:xfrm>
        </p:spPr>
        <p:txBody>
          <a:bodyPr/>
          <a:lstStyle/>
          <a:p>
            <a:r>
              <a:rPr lang="ru-RU" sz="4800" b="1" dirty="0"/>
              <a:t>2. Валютные рынки: оборот и ВВП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A39A94-3EAC-4DE4-AACA-F121AAE6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2536D-BB71-4A3B-A931-8C5C615B078A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30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19453AE2-6872-46C6-BBBA-9DDB944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188640"/>
            <a:ext cx="7055380" cy="1296144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Основные мировые валюты, БМР - 2016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C6CB0545-9551-48DD-B3C4-010A1BDAEA8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4274647"/>
              </p:ext>
            </p:extLst>
          </p:nvPr>
        </p:nvGraphicFramePr>
        <p:xfrm>
          <a:off x="503852" y="1772815"/>
          <a:ext cx="3996138" cy="4800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1462">
                  <a:extLst>
                    <a:ext uri="{9D8B030D-6E8A-4147-A177-3AD203B41FA5}">
                      <a16:colId xmlns:a16="http://schemas.microsoft.com/office/drawing/2014/main" val="2178835200"/>
                    </a:ext>
                  </a:extLst>
                </a:gridCol>
                <a:gridCol w="761169">
                  <a:extLst>
                    <a:ext uri="{9D8B030D-6E8A-4147-A177-3AD203B41FA5}">
                      <a16:colId xmlns:a16="http://schemas.microsoft.com/office/drawing/2014/main" val="964764066"/>
                    </a:ext>
                  </a:extLst>
                </a:gridCol>
                <a:gridCol w="761169">
                  <a:extLst>
                    <a:ext uri="{9D8B030D-6E8A-4147-A177-3AD203B41FA5}">
                      <a16:colId xmlns:a16="http://schemas.microsoft.com/office/drawing/2014/main" val="793995753"/>
                    </a:ext>
                  </a:extLst>
                </a:gridCol>
                <a:gridCol w="761169">
                  <a:extLst>
                    <a:ext uri="{9D8B030D-6E8A-4147-A177-3AD203B41FA5}">
                      <a16:colId xmlns:a16="http://schemas.microsoft.com/office/drawing/2014/main" val="1450133687"/>
                    </a:ext>
                  </a:extLst>
                </a:gridCol>
                <a:gridCol w="761169">
                  <a:extLst>
                    <a:ext uri="{9D8B030D-6E8A-4147-A177-3AD203B41FA5}">
                      <a16:colId xmlns:a16="http://schemas.microsoft.com/office/drawing/2014/main" val="2812060014"/>
                    </a:ext>
                  </a:extLst>
                </a:gridCol>
              </a:tblGrid>
              <a:tr h="2329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Currency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 2001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 2016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972654"/>
                  </a:ext>
                </a:extLst>
              </a:tr>
              <a:tr h="223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Share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Rank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Share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448979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USD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89,9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1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87,6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041368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EUR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37,9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31,4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5905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JPY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23,5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21,6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088063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GBP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13,0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4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12,8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659954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4,3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7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6,9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534435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4,5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6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5,1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83925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6,0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5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4,8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948592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CNY³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0,0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35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4,0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0970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2,5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  8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2,2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490243"/>
                  </a:ext>
                </a:extLst>
              </a:tr>
              <a:tr h="421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NZD³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0,6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16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2,1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20510"/>
                  </a:ext>
                </a:extLst>
              </a:tr>
            </a:tbl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2D67F6A4-5FBA-4A39-8FC2-E82ECF6AC1E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88157016"/>
              </p:ext>
            </p:extLst>
          </p:nvPr>
        </p:nvGraphicFramePr>
        <p:xfrm>
          <a:off x="4644008" y="2132856"/>
          <a:ext cx="3960440" cy="439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63471568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887319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0287857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1702411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17433600"/>
                    </a:ext>
                  </a:extLst>
                </a:gridCol>
              </a:tblGrid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MXN³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0,8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            </a:t>
                      </a:r>
                      <a:r>
                        <a:rPr lang="ru-RU" sz="1400" b="0" u="none" strike="noStrike" dirty="0">
                          <a:effectLst/>
                        </a:rPr>
                        <a:t>14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29787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SGD³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1,1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12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1,8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17658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HKD³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2,2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  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1,7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05127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NOK³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1,5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            10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8040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KRW³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0,8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15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37780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TRY³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0,0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30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83994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RUB³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0,3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19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21044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INR³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0,2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21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18956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BRL³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0,5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17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1,0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49932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ZAR³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0,9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             13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1,0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T="762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89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911A74-C3E5-4108-94D0-8EA63665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6905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6B1ADD14-A21D-412D-8EBC-2056C85D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Распределение валют по долям, 2016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E75ECA7-42FA-490C-AF01-20FB38CAFE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0163"/>
              </p:ext>
            </p:extLst>
          </p:nvPr>
        </p:nvGraphicFramePr>
        <p:xfrm>
          <a:off x="827088" y="1853248"/>
          <a:ext cx="7057280" cy="460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AFB9B9-82CF-41D6-955A-96B2FE4B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2536D-BB71-4A3B-A931-8C5C615B078A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2" name="Полилиния: фигура 1">
            <a:extLst>
              <a:ext uri="{FF2B5EF4-FFF2-40B4-BE49-F238E27FC236}">
                <a16:creationId xmlns:a16="http://schemas.microsoft.com/office/drawing/2014/main" id="{95A58173-AC60-4AA0-AE54-19EB4A74A1BE}"/>
              </a:ext>
            </a:extLst>
          </p:cNvPr>
          <p:cNvSpPr/>
          <p:nvPr/>
        </p:nvSpPr>
        <p:spPr>
          <a:xfrm>
            <a:off x="1623527" y="2407298"/>
            <a:ext cx="6112367" cy="3861623"/>
          </a:xfrm>
          <a:custGeom>
            <a:avLst/>
            <a:gdLst>
              <a:gd name="connsiteX0" fmla="*/ 0 w 6112367"/>
              <a:gd name="connsiteY0" fmla="*/ 0 h 3861623"/>
              <a:gd name="connsiteX1" fmla="*/ 167951 w 6112367"/>
              <a:gd name="connsiteY1" fmla="*/ 2547257 h 3861623"/>
              <a:gd name="connsiteX2" fmla="*/ 699795 w 6112367"/>
              <a:gd name="connsiteY2" fmla="*/ 3470988 h 3861623"/>
              <a:gd name="connsiteX3" fmla="*/ 1819469 w 6112367"/>
              <a:gd name="connsiteY3" fmla="*/ 3769567 h 3861623"/>
              <a:gd name="connsiteX4" fmla="*/ 5533053 w 6112367"/>
              <a:gd name="connsiteY4" fmla="*/ 3853543 h 3861623"/>
              <a:gd name="connsiteX5" fmla="*/ 6046236 w 6112367"/>
              <a:gd name="connsiteY5" fmla="*/ 3853543 h 386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2367" h="3861623">
                <a:moveTo>
                  <a:pt x="0" y="0"/>
                </a:moveTo>
                <a:cubicBezTo>
                  <a:pt x="25659" y="984379"/>
                  <a:pt x="51319" y="1968759"/>
                  <a:pt x="167951" y="2547257"/>
                </a:cubicBezTo>
                <a:cubicBezTo>
                  <a:pt x="284583" y="3125755"/>
                  <a:pt x="424542" y="3267270"/>
                  <a:pt x="699795" y="3470988"/>
                </a:cubicBezTo>
                <a:cubicBezTo>
                  <a:pt x="975048" y="3674706"/>
                  <a:pt x="1013926" y="3705808"/>
                  <a:pt x="1819469" y="3769567"/>
                </a:cubicBezTo>
                <a:cubicBezTo>
                  <a:pt x="2625012" y="3833326"/>
                  <a:pt x="4828592" y="3839547"/>
                  <a:pt x="5533053" y="3853543"/>
                </a:cubicBezTo>
                <a:cubicBezTo>
                  <a:pt x="6237514" y="3867539"/>
                  <a:pt x="6141875" y="3860541"/>
                  <a:pt x="6046236" y="3853543"/>
                </a:cubicBezTo>
              </a:path>
            </a:pathLst>
          </a:cu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314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56461-A384-4793-9341-C78C8F47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3" y="116632"/>
            <a:ext cx="7226878" cy="1736616"/>
          </a:xfrm>
        </p:spPr>
        <p:txBody>
          <a:bodyPr/>
          <a:lstStyle/>
          <a:p>
            <a:r>
              <a:rPr lang="ru-RU" sz="4000" dirty="0"/>
              <a:t>Доля валюты в мировом обороте и доля страны в мировом ВВП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4E8CE2-1CCC-4000-B8B9-564710AD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graphicFrame>
        <p:nvGraphicFramePr>
          <p:cNvPr id="5" name="Объект 9">
            <a:extLst>
              <a:ext uri="{FF2B5EF4-FFF2-40B4-BE49-F238E27FC236}">
                <a16:creationId xmlns:a16="http://schemas.microsoft.com/office/drawing/2014/main" id="{FE48BB4F-804A-4888-822E-2A14D98A0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895309"/>
              </p:ext>
            </p:extLst>
          </p:nvPr>
        </p:nvGraphicFramePr>
        <p:xfrm>
          <a:off x="467544" y="2032352"/>
          <a:ext cx="7488832" cy="44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75907DEF-31C6-4057-A769-046899C6F86A}"/>
              </a:ext>
            </a:extLst>
          </p:cNvPr>
          <p:cNvSpPr/>
          <p:nvPr/>
        </p:nvSpPr>
        <p:spPr>
          <a:xfrm>
            <a:off x="1306286" y="4638917"/>
            <a:ext cx="6352317" cy="1332675"/>
          </a:xfrm>
          <a:custGeom>
            <a:avLst/>
            <a:gdLst>
              <a:gd name="connsiteX0" fmla="*/ 0 w 6352317"/>
              <a:gd name="connsiteY0" fmla="*/ 1332675 h 1332675"/>
              <a:gd name="connsiteX1" fmla="*/ 1474236 w 6352317"/>
              <a:gd name="connsiteY1" fmla="*/ 548903 h 1332675"/>
              <a:gd name="connsiteX2" fmla="*/ 3666930 w 6352317"/>
              <a:gd name="connsiteY2" fmla="*/ 194340 h 1332675"/>
              <a:gd name="connsiteX3" fmla="*/ 6102220 w 6352317"/>
              <a:gd name="connsiteY3" fmla="*/ 17059 h 1332675"/>
              <a:gd name="connsiteX4" fmla="*/ 6148873 w 6352317"/>
              <a:gd name="connsiteY4" fmla="*/ 17059 h 133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317" h="1332675">
                <a:moveTo>
                  <a:pt x="0" y="1332675"/>
                </a:moveTo>
                <a:cubicBezTo>
                  <a:pt x="431540" y="1035650"/>
                  <a:pt x="863081" y="738625"/>
                  <a:pt x="1474236" y="548903"/>
                </a:cubicBezTo>
                <a:cubicBezTo>
                  <a:pt x="2085391" y="359180"/>
                  <a:pt x="2895599" y="282981"/>
                  <a:pt x="3666930" y="194340"/>
                </a:cubicBezTo>
                <a:cubicBezTo>
                  <a:pt x="4438261" y="105699"/>
                  <a:pt x="5688563" y="46606"/>
                  <a:pt x="6102220" y="17059"/>
                </a:cubicBezTo>
                <a:cubicBezTo>
                  <a:pt x="6515877" y="-12488"/>
                  <a:pt x="6332375" y="2285"/>
                  <a:pt x="6148873" y="17059"/>
                </a:cubicBezTo>
              </a:path>
            </a:pathLst>
          </a:custGeom>
          <a:noFill/>
          <a:ln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44786132-01A2-41A7-948A-61308B17770E}"/>
              </a:ext>
            </a:extLst>
          </p:cNvPr>
          <p:cNvSpPr/>
          <p:nvPr/>
        </p:nvSpPr>
        <p:spPr>
          <a:xfrm>
            <a:off x="6444640" y="2509925"/>
            <a:ext cx="385894" cy="370946"/>
          </a:xfrm>
          <a:custGeom>
            <a:avLst/>
            <a:gdLst>
              <a:gd name="connsiteX0" fmla="*/ 2813 w 385894"/>
              <a:gd name="connsiteY0" fmla="*/ 65324 h 370946"/>
              <a:gd name="connsiteX1" fmla="*/ 40136 w 385894"/>
              <a:gd name="connsiteY1" fmla="*/ 335912 h 370946"/>
              <a:gd name="connsiteX2" fmla="*/ 282731 w 385894"/>
              <a:gd name="connsiteY2" fmla="*/ 345242 h 370946"/>
              <a:gd name="connsiteX3" fmla="*/ 385368 w 385894"/>
              <a:gd name="connsiteY3" fmla="*/ 130638 h 370946"/>
              <a:gd name="connsiteX4" fmla="*/ 310723 w 385894"/>
              <a:gd name="connsiteY4" fmla="*/ 9340 h 370946"/>
              <a:gd name="connsiteX5" fmla="*/ 68127 w 385894"/>
              <a:gd name="connsiteY5" fmla="*/ 9340 h 370946"/>
              <a:gd name="connsiteX6" fmla="*/ 68127 w 385894"/>
              <a:gd name="connsiteY6" fmla="*/ 18671 h 370946"/>
              <a:gd name="connsiteX7" fmla="*/ 152103 w 385894"/>
              <a:gd name="connsiteY7" fmla="*/ 10 h 37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894" h="370946">
                <a:moveTo>
                  <a:pt x="2813" y="65324"/>
                </a:moveTo>
                <a:cubicBezTo>
                  <a:pt x="-1852" y="177291"/>
                  <a:pt x="-6517" y="289259"/>
                  <a:pt x="40136" y="335912"/>
                </a:cubicBezTo>
                <a:cubicBezTo>
                  <a:pt x="86789" y="382565"/>
                  <a:pt x="225192" y="379454"/>
                  <a:pt x="282731" y="345242"/>
                </a:cubicBezTo>
                <a:cubicBezTo>
                  <a:pt x="340270" y="311030"/>
                  <a:pt x="380703" y="186622"/>
                  <a:pt x="385368" y="130638"/>
                </a:cubicBezTo>
                <a:cubicBezTo>
                  <a:pt x="390033" y="74654"/>
                  <a:pt x="363597" y="29556"/>
                  <a:pt x="310723" y="9340"/>
                </a:cubicBezTo>
                <a:cubicBezTo>
                  <a:pt x="257850" y="-10876"/>
                  <a:pt x="108560" y="7785"/>
                  <a:pt x="68127" y="9340"/>
                </a:cubicBezTo>
                <a:cubicBezTo>
                  <a:pt x="27694" y="10895"/>
                  <a:pt x="54131" y="20226"/>
                  <a:pt x="68127" y="18671"/>
                </a:cubicBezTo>
                <a:cubicBezTo>
                  <a:pt x="82123" y="17116"/>
                  <a:pt x="117113" y="8563"/>
                  <a:pt x="152103" y="10"/>
                </a:cubicBezTo>
              </a:path>
            </a:pathLst>
          </a:cu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E5D65346-40D9-4CCA-B74B-85A5FC57C4E9}"/>
              </a:ext>
            </a:extLst>
          </p:cNvPr>
          <p:cNvSpPr/>
          <p:nvPr/>
        </p:nvSpPr>
        <p:spPr>
          <a:xfrm>
            <a:off x="4308553" y="5695379"/>
            <a:ext cx="414798" cy="344449"/>
          </a:xfrm>
          <a:custGeom>
            <a:avLst/>
            <a:gdLst>
              <a:gd name="connsiteX0" fmla="*/ 2190 w 414798"/>
              <a:gd name="connsiteY0" fmla="*/ 304205 h 344449"/>
              <a:gd name="connsiteX1" fmla="*/ 39512 w 414798"/>
              <a:gd name="connsiteY1" fmla="*/ 52278 h 344449"/>
              <a:gd name="connsiteX2" fmla="*/ 272778 w 414798"/>
              <a:gd name="connsiteY2" fmla="*/ 5625 h 344449"/>
              <a:gd name="connsiteX3" fmla="*/ 412737 w 414798"/>
              <a:gd name="connsiteY3" fmla="*/ 136254 h 344449"/>
              <a:gd name="connsiteX4" fmla="*/ 347423 w 414798"/>
              <a:gd name="connsiteY4" fmla="*/ 322866 h 344449"/>
              <a:gd name="connsiteX5" fmla="*/ 226125 w 414798"/>
              <a:gd name="connsiteY5" fmla="*/ 341527 h 344449"/>
              <a:gd name="connsiteX6" fmla="*/ 328761 w 414798"/>
              <a:gd name="connsiteY6" fmla="*/ 332197 h 34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798" h="344449">
                <a:moveTo>
                  <a:pt x="2190" y="304205"/>
                </a:moveTo>
                <a:cubicBezTo>
                  <a:pt x="-1698" y="203123"/>
                  <a:pt x="-5586" y="102041"/>
                  <a:pt x="39512" y="52278"/>
                </a:cubicBezTo>
                <a:cubicBezTo>
                  <a:pt x="84610" y="2515"/>
                  <a:pt x="210574" y="-8371"/>
                  <a:pt x="272778" y="5625"/>
                </a:cubicBezTo>
                <a:cubicBezTo>
                  <a:pt x="334982" y="19621"/>
                  <a:pt x="400296" y="83380"/>
                  <a:pt x="412737" y="136254"/>
                </a:cubicBezTo>
                <a:cubicBezTo>
                  <a:pt x="425178" y="189127"/>
                  <a:pt x="378525" y="288654"/>
                  <a:pt x="347423" y="322866"/>
                </a:cubicBezTo>
                <a:cubicBezTo>
                  <a:pt x="316321" y="357078"/>
                  <a:pt x="229235" y="339972"/>
                  <a:pt x="226125" y="341527"/>
                </a:cubicBezTo>
                <a:cubicBezTo>
                  <a:pt x="223015" y="343082"/>
                  <a:pt x="275888" y="337639"/>
                  <a:pt x="328761" y="332197"/>
                </a:cubicBezTo>
              </a:path>
            </a:pathLst>
          </a:cu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3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93436-50BE-44A7-B8C4-0FFAA528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Некоторые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2E2ADC-035B-4CCD-8F70-F91FDA99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556793"/>
            <a:ext cx="7567544" cy="46916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b="1" dirty="0"/>
              <a:t>Линейность конкуренции – не правило.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Траектории развития различны. Экономическая наука мало знает о том, что их определяет.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При различных траекториях движения, слабые могут никогда не догнать сильных. Идея прогресса требует нового понимания. 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Рынки могут воспроизводить высокое положение одних рынков (валют) и низкое положение других.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Следовательно, </a:t>
            </a:r>
            <a:r>
              <a:rPr lang="ru-RU" b="1" dirty="0" err="1"/>
              <a:t>экстерналии</a:t>
            </a:r>
            <a:r>
              <a:rPr lang="ru-RU" b="1" dirty="0"/>
              <a:t> могут создавать зоны, защищенные от конкуренции.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368618-4849-4F78-9964-E9FFE1F9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1984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52F17D-9EA6-4271-A90F-2CF99C9A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3" y="2861734"/>
            <a:ext cx="7377965" cy="1915647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rgbClr val="FFC000"/>
                </a:solidFill>
              </a:rPr>
              <a:t>Спасибо за внимание! </a:t>
            </a:r>
          </a:p>
        </p:txBody>
      </p:sp>
      <p:sp>
        <p:nvSpPr>
          <p:cNvPr id="26628" name="Номер слайда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DE5653-6C9F-4ED1-B7F8-A0DC4C1A1887}" type="slidenum">
              <a:rPr lang="ru-RU" altLang="ru-RU" smtClean="0"/>
              <a:pPr/>
              <a:t>15</a:t>
            </a:fld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87BEA-3EE5-4DF1-B4CA-BA99DB43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глобализация влияет на конкуренцию?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72745-F520-4C5A-BE37-AC7F5BFD6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488716" cy="4195481"/>
          </a:xfrm>
        </p:spPr>
        <p:txBody>
          <a:bodyPr>
            <a:noAutofit/>
          </a:bodyPr>
          <a:lstStyle/>
          <a:p>
            <a:r>
              <a:rPr lang="ru-RU" sz="2400" b="1" dirty="0"/>
              <a:t>Всегда ли конкуренция линейна? </a:t>
            </a:r>
          </a:p>
          <a:p>
            <a:r>
              <a:rPr lang="ru-RU" sz="2400" b="1" dirty="0"/>
              <a:t>Мы имеем одну или несколько траекторий? </a:t>
            </a:r>
          </a:p>
          <a:p>
            <a:r>
              <a:rPr lang="ru-RU" sz="2400" b="1" dirty="0"/>
              <a:t>Почему мы верим, что слабые догонят сильных? </a:t>
            </a:r>
          </a:p>
          <a:p>
            <a:r>
              <a:rPr lang="ru-RU" sz="2400" b="1" dirty="0"/>
              <a:t>Конкуренцию искажают только монополии и государство? </a:t>
            </a:r>
          </a:p>
          <a:p>
            <a:r>
              <a:rPr lang="ru-RU" sz="2400" b="1" dirty="0"/>
              <a:t>Могут ли рыночные механизмы создавать зоны, защищенные от  конкуренции?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8FC072-5360-477E-84E9-2556E3FC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75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7ADD6-FCB8-4C35-86BB-1336B27F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263754" cy="1752146"/>
          </a:xfrm>
        </p:spPr>
        <p:txBody>
          <a:bodyPr/>
          <a:lstStyle/>
          <a:p>
            <a:r>
              <a:rPr lang="ru-RU" sz="3600" b="1" dirty="0">
                <a:solidFill>
                  <a:srgbClr val="FFC000"/>
                </a:solidFill>
              </a:rPr>
              <a:t>Международные финансовые</a:t>
            </a:r>
            <a:br>
              <a:rPr lang="ru-RU" sz="3600" b="1" dirty="0">
                <a:solidFill>
                  <a:srgbClr val="FFC000"/>
                </a:solidFill>
              </a:rPr>
            </a:br>
            <a:r>
              <a:rPr lang="ru-RU" sz="3600" b="1" dirty="0">
                <a:solidFill>
                  <a:srgbClr val="FFC000"/>
                </a:solidFill>
              </a:rPr>
              <a:t>и валютные рынки: корпоративные аспекты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86CE7-AE5A-423B-9219-755C8447E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204864"/>
            <a:ext cx="7567544" cy="4043542"/>
          </a:xfrm>
        </p:spPr>
        <p:txBody>
          <a:bodyPr>
            <a:normAutofit/>
          </a:bodyPr>
          <a:lstStyle/>
          <a:p>
            <a:r>
              <a:rPr lang="ru-RU" sz="2400" b="1" dirty="0"/>
              <a:t>Широта, глубина и ликвидность национального фондового рынка задает условия внешнего финансирования. </a:t>
            </a:r>
          </a:p>
          <a:p>
            <a:r>
              <a:rPr lang="ru-RU" sz="2400" b="1" dirty="0"/>
              <a:t>«Первородный грех» - следствие низкой интернационализации валюты. </a:t>
            </a:r>
          </a:p>
          <a:p>
            <a:r>
              <a:rPr lang="ru-RU" sz="2400" b="1" dirty="0"/>
              <a:t>Валютный риск зависит от устойчивости валюты.</a:t>
            </a: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028D75-4849-4B1D-91B9-4FB9739C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47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B730DE1-2715-473E-8D7D-C053E12D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3" y="2861734"/>
            <a:ext cx="6899988" cy="1915647"/>
          </a:xfrm>
        </p:spPr>
        <p:txBody>
          <a:bodyPr/>
          <a:lstStyle/>
          <a:p>
            <a:r>
              <a:rPr lang="ru-RU" sz="4800" b="1" dirty="0"/>
              <a:t>1. Фондовые рынки: капитализация и ВВП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67947C-74D9-4B04-AA69-16A3E33E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7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95686-4460-4644-87F1-43A1A19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Мировой ВВП и капитализация </a:t>
            </a:r>
            <a:r>
              <a:rPr lang="en-US" b="1" dirty="0">
                <a:solidFill>
                  <a:srgbClr val="FFC000"/>
                </a:solidFill>
              </a:rPr>
              <a:t>2001-2013</a:t>
            </a:r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E4A5BD8-9450-4D99-A7A2-6ABDE5CD8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474590"/>
              </p:ext>
            </p:extLst>
          </p:nvPr>
        </p:nvGraphicFramePr>
        <p:xfrm>
          <a:off x="827088" y="1853248"/>
          <a:ext cx="7568156" cy="460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77C91A-5933-4CD9-A5C4-EA28A111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06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CEDB8-FA38-47EC-A5F1-45111D5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Капитализация</a:t>
            </a:r>
            <a:r>
              <a:rPr lang="en-US" b="1" dirty="0"/>
              <a:t>/</a:t>
            </a:r>
            <a:r>
              <a:rPr lang="ru-RU" b="1" dirty="0"/>
              <a:t>ВВП</a:t>
            </a:r>
            <a:r>
              <a:rPr lang="en-US" b="1" dirty="0"/>
              <a:t>, %</a:t>
            </a:r>
            <a:endParaRPr lang="ru-RU" b="1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5956A53-4D99-4F45-9550-2C88A717B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82706"/>
              </p:ext>
            </p:extLst>
          </p:nvPr>
        </p:nvGraphicFramePr>
        <p:xfrm>
          <a:off x="827088" y="1412776"/>
          <a:ext cx="75681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4B427D-9828-4A77-A37C-5C6C3D31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25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691C245-D828-4378-9FAF-878D18BA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295736"/>
            <a:ext cx="7183634" cy="1405072"/>
          </a:xfrm>
        </p:spPr>
        <p:txBody>
          <a:bodyPr/>
          <a:lstStyle/>
          <a:p>
            <a:r>
              <a:rPr lang="ru-RU" sz="4000" dirty="0"/>
              <a:t>США, зона евро и развивающиеся рынки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ABA91A47-E5F2-4158-9CD5-1EAD5154C5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0850841"/>
              </p:ext>
            </p:extLst>
          </p:nvPr>
        </p:nvGraphicFramePr>
        <p:xfrm>
          <a:off x="251520" y="1844824"/>
          <a:ext cx="4245868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02A6B856-B8E3-4E34-9366-9491B5A176A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3437447"/>
              </p:ext>
            </p:extLst>
          </p:nvPr>
        </p:nvGraphicFramePr>
        <p:xfrm>
          <a:off x="4439097" y="1844824"/>
          <a:ext cx="4474840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3ECEF6-524D-4A1B-BD55-4C7FB689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27C046F5-062B-4822-8D35-B14A1B588E75}"/>
              </a:ext>
            </a:extLst>
          </p:cNvPr>
          <p:cNvSpPr/>
          <p:nvPr/>
        </p:nvSpPr>
        <p:spPr>
          <a:xfrm>
            <a:off x="895739" y="2171845"/>
            <a:ext cx="2976264" cy="3613135"/>
          </a:xfrm>
          <a:custGeom>
            <a:avLst/>
            <a:gdLst>
              <a:gd name="connsiteX0" fmla="*/ 0 w 2976264"/>
              <a:gd name="connsiteY0" fmla="*/ 3613135 h 3613135"/>
              <a:gd name="connsiteX1" fmla="*/ 1698171 w 2976264"/>
              <a:gd name="connsiteY1" fmla="*/ 2661412 h 3613135"/>
              <a:gd name="connsiteX2" fmla="*/ 2845837 w 2976264"/>
              <a:gd name="connsiteY2" fmla="*/ 263445 h 3613135"/>
              <a:gd name="connsiteX3" fmla="*/ 2901820 w 2976264"/>
              <a:gd name="connsiteY3" fmla="*/ 170139 h 361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6264" h="3613135">
                <a:moveTo>
                  <a:pt x="0" y="3613135"/>
                </a:moveTo>
                <a:cubicBezTo>
                  <a:pt x="611932" y="3416414"/>
                  <a:pt x="1223865" y="3219694"/>
                  <a:pt x="1698171" y="2661412"/>
                </a:cubicBezTo>
                <a:cubicBezTo>
                  <a:pt x="2172477" y="2103130"/>
                  <a:pt x="2645229" y="678657"/>
                  <a:pt x="2845837" y="263445"/>
                </a:cubicBezTo>
                <a:cubicBezTo>
                  <a:pt x="3046445" y="-151767"/>
                  <a:pt x="2974132" y="9186"/>
                  <a:pt x="2901820" y="170139"/>
                </a:cubicBezTo>
              </a:path>
            </a:pathLst>
          </a:custGeom>
          <a:noFill/>
          <a:ln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9E4D9A43-02E3-43F4-BB7D-E10F1CC46F3A}"/>
              </a:ext>
            </a:extLst>
          </p:cNvPr>
          <p:cNvSpPr/>
          <p:nvPr/>
        </p:nvSpPr>
        <p:spPr>
          <a:xfrm>
            <a:off x="5169159" y="4124131"/>
            <a:ext cx="3359021" cy="1632857"/>
          </a:xfrm>
          <a:custGeom>
            <a:avLst/>
            <a:gdLst>
              <a:gd name="connsiteX0" fmla="*/ 0 w 3359021"/>
              <a:gd name="connsiteY0" fmla="*/ 1632857 h 1632857"/>
              <a:gd name="connsiteX1" fmla="*/ 1268963 w 3359021"/>
              <a:gd name="connsiteY1" fmla="*/ 597159 h 1632857"/>
              <a:gd name="connsiteX2" fmla="*/ 2836506 w 3359021"/>
              <a:gd name="connsiteY2" fmla="*/ 111967 h 1632857"/>
              <a:gd name="connsiteX3" fmla="*/ 3359021 w 3359021"/>
              <a:gd name="connsiteY3" fmla="*/ 0 h 1632857"/>
              <a:gd name="connsiteX4" fmla="*/ 3359021 w 3359021"/>
              <a:gd name="connsiteY4" fmla="*/ 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9021" h="1632857">
                <a:moveTo>
                  <a:pt x="0" y="1632857"/>
                </a:moveTo>
                <a:cubicBezTo>
                  <a:pt x="398106" y="1241749"/>
                  <a:pt x="796212" y="850641"/>
                  <a:pt x="1268963" y="597159"/>
                </a:cubicBezTo>
                <a:cubicBezTo>
                  <a:pt x="1741714" y="343677"/>
                  <a:pt x="2488163" y="211493"/>
                  <a:pt x="2836506" y="111967"/>
                </a:cubicBezTo>
                <a:cubicBezTo>
                  <a:pt x="3184849" y="12441"/>
                  <a:pt x="3359021" y="0"/>
                  <a:pt x="3359021" y="0"/>
                </a:cubicBezTo>
                <a:lnTo>
                  <a:pt x="3359021" y="0"/>
                </a:lnTo>
              </a:path>
            </a:pathLst>
          </a:custGeom>
          <a:noFill/>
          <a:ln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6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1C6B2-AC78-49C2-9F97-BBF9A354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countries: GDP and SM, 2013</a:t>
            </a:r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84E9E51-1FCC-424E-88E7-8D92C84FE4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8944870"/>
              </p:ext>
            </p:extLst>
          </p:nvPr>
        </p:nvGraphicFramePr>
        <p:xfrm>
          <a:off x="395536" y="1772816"/>
          <a:ext cx="3312368" cy="453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8828">
                  <a:extLst>
                    <a:ext uri="{9D8B030D-6E8A-4147-A177-3AD203B41FA5}">
                      <a16:colId xmlns:a16="http://schemas.microsoft.com/office/drawing/2014/main" val="903909066"/>
                    </a:ext>
                  </a:extLst>
                </a:gridCol>
                <a:gridCol w="826770">
                  <a:extLst>
                    <a:ext uri="{9D8B030D-6E8A-4147-A177-3AD203B41FA5}">
                      <a16:colId xmlns:a16="http://schemas.microsoft.com/office/drawing/2014/main" val="2078440611"/>
                    </a:ext>
                  </a:extLst>
                </a:gridCol>
                <a:gridCol w="826770">
                  <a:extLst>
                    <a:ext uri="{9D8B030D-6E8A-4147-A177-3AD203B41FA5}">
                      <a16:colId xmlns:a16="http://schemas.microsoft.com/office/drawing/2014/main" val="1789682054"/>
                    </a:ext>
                  </a:extLst>
                </a:gridCol>
              </a:tblGrid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Austria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428,5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121,8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10897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Belgium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525,0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366,7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19550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Denmark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335,9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320,4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15081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Finland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268,3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218,1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0250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2 807,3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2 140,1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83744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Germany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3 731,4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2 030,4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2146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Greece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242,3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82,6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0365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Ireland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232,2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168,1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50827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Italy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2 137,6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631,1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9724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Luxembourg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60,2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78,6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2929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Netherlands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853,8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818,6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21805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Portugal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225,0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85,9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33117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1 393,5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774,8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04260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Sweden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579,5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751,3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07420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United Kingdom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2 680,1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4 035,4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92423"/>
                  </a:ext>
                </a:extLst>
              </a:tr>
            </a:tbl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301EF33-C412-40DE-97E2-F918FF5F769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42450343"/>
              </p:ext>
            </p:extLst>
          </p:nvPr>
        </p:nvGraphicFramePr>
        <p:xfrm>
          <a:off x="3995936" y="1628800"/>
          <a:ext cx="4968553" cy="468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6B7638-C44B-4CF8-AC9A-FAA4B22C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2536D-BB71-4A3B-A931-8C5C615B078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24294EDE-A403-44BF-AF2C-12DEA21521CD}"/>
              </a:ext>
            </a:extLst>
          </p:cNvPr>
          <p:cNvSpPr/>
          <p:nvPr/>
        </p:nvSpPr>
        <p:spPr>
          <a:xfrm>
            <a:off x="4870580" y="3844212"/>
            <a:ext cx="3638938" cy="2080727"/>
          </a:xfrm>
          <a:custGeom>
            <a:avLst/>
            <a:gdLst>
              <a:gd name="connsiteX0" fmla="*/ 0 w 3638938"/>
              <a:gd name="connsiteY0" fmla="*/ 2080727 h 2080727"/>
              <a:gd name="connsiteX1" fmla="*/ 1959428 w 3638938"/>
              <a:gd name="connsiteY1" fmla="*/ 1511559 h 2080727"/>
              <a:gd name="connsiteX2" fmla="*/ 3638938 w 3638938"/>
              <a:gd name="connsiteY2" fmla="*/ 0 h 2080727"/>
              <a:gd name="connsiteX3" fmla="*/ 3638938 w 3638938"/>
              <a:gd name="connsiteY3" fmla="*/ 0 h 208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8938" h="2080727">
                <a:moveTo>
                  <a:pt x="0" y="2080727"/>
                </a:moveTo>
                <a:cubicBezTo>
                  <a:pt x="676469" y="1969537"/>
                  <a:pt x="1352938" y="1858347"/>
                  <a:pt x="1959428" y="1511559"/>
                </a:cubicBezTo>
                <a:cubicBezTo>
                  <a:pt x="2565918" y="1164771"/>
                  <a:pt x="3638938" y="0"/>
                  <a:pt x="3638938" y="0"/>
                </a:cubicBezTo>
                <a:lnTo>
                  <a:pt x="3638938" y="0"/>
                </a:lnTo>
              </a:path>
            </a:pathLst>
          </a:custGeom>
          <a:noFill/>
          <a:ln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40C5AD11-9042-4265-97D7-73CCFDB80694}"/>
              </a:ext>
            </a:extLst>
          </p:cNvPr>
          <p:cNvSpPr/>
          <p:nvPr/>
        </p:nvSpPr>
        <p:spPr>
          <a:xfrm>
            <a:off x="4748656" y="5196126"/>
            <a:ext cx="3864621" cy="644837"/>
          </a:xfrm>
          <a:custGeom>
            <a:avLst/>
            <a:gdLst>
              <a:gd name="connsiteX0" fmla="*/ 626 w 3864621"/>
              <a:gd name="connsiteY0" fmla="*/ 644837 h 644837"/>
              <a:gd name="connsiteX1" fmla="*/ 588454 w 3864621"/>
              <a:gd name="connsiteY1" fmla="*/ 1025 h 644837"/>
              <a:gd name="connsiteX2" fmla="*/ 3574250 w 3864621"/>
              <a:gd name="connsiteY2" fmla="*/ 495547 h 644837"/>
              <a:gd name="connsiteX3" fmla="*/ 3583581 w 3864621"/>
              <a:gd name="connsiteY3" fmla="*/ 504878 h 64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4621" h="644837">
                <a:moveTo>
                  <a:pt x="626" y="644837"/>
                </a:moveTo>
                <a:cubicBezTo>
                  <a:pt x="-3262" y="335372"/>
                  <a:pt x="-7150" y="25907"/>
                  <a:pt x="588454" y="1025"/>
                </a:cubicBezTo>
                <a:cubicBezTo>
                  <a:pt x="1184058" y="-23857"/>
                  <a:pt x="3075062" y="411571"/>
                  <a:pt x="3574250" y="495547"/>
                </a:cubicBezTo>
                <a:cubicBezTo>
                  <a:pt x="4073438" y="579522"/>
                  <a:pt x="3828509" y="542200"/>
                  <a:pt x="3583581" y="504878"/>
                </a:cubicBezTo>
              </a:path>
            </a:pathLst>
          </a:cu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1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3A020-4F33-461B-9B0D-5EA727C3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055380" cy="1400530"/>
          </a:xfrm>
        </p:spPr>
        <p:txBody>
          <a:bodyPr/>
          <a:lstStyle/>
          <a:p>
            <a:r>
              <a:rPr lang="en-US" dirty="0"/>
              <a:t>Emerging economies</a:t>
            </a:r>
            <a:r>
              <a:rPr lang="ru-RU" dirty="0"/>
              <a:t>, 2013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6EED65E-75F5-4338-97E8-CCC1CFA67C6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9873005"/>
              </p:ext>
            </p:extLst>
          </p:nvPr>
        </p:nvGraphicFramePr>
        <p:xfrm>
          <a:off x="251520" y="2564904"/>
          <a:ext cx="4176465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551">
                  <a:extLst>
                    <a:ext uri="{9D8B030D-6E8A-4147-A177-3AD203B41FA5}">
                      <a16:colId xmlns:a16="http://schemas.microsoft.com/office/drawing/2014/main" val="402376255"/>
                    </a:ext>
                  </a:extLst>
                </a:gridCol>
                <a:gridCol w="894957">
                  <a:extLst>
                    <a:ext uri="{9D8B030D-6E8A-4147-A177-3AD203B41FA5}">
                      <a16:colId xmlns:a16="http://schemas.microsoft.com/office/drawing/2014/main" val="1766489342"/>
                    </a:ext>
                  </a:extLst>
                </a:gridCol>
                <a:gridCol w="894957">
                  <a:extLst>
                    <a:ext uri="{9D8B030D-6E8A-4147-A177-3AD203B41FA5}">
                      <a16:colId xmlns:a16="http://schemas.microsoft.com/office/drawing/2014/main" val="2188712815"/>
                    </a:ext>
                  </a:extLst>
                </a:gridCol>
              </a:tblGrid>
              <a:tr h="694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13 793,0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6 024,8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5045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China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9 469,1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3 360,5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79570"/>
                  </a:ext>
                </a:extLst>
              </a:tr>
              <a:tr h="694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Latin and the Caribbean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5 896,5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2 183,6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45422"/>
                  </a:ext>
                </a:extLst>
              </a:tr>
              <a:tr h="740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Middle East and North Africa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3 193,5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1 114,3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4381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Sub-Saharan Africa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1 607,5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609,1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01171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Europe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4 668,3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1 301,0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4700"/>
                  </a:ext>
                </a:extLst>
              </a:tr>
            </a:tbl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EFF8044F-77C4-4C70-9363-B0F841D4D2D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39959158"/>
              </p:ext>
            </p:extLst>
          </p:nvPr>
        </p:nvGraphicFramePr>
        <p:xfrm>
          <a:off x="4499993" y="1628801"/>
          <a:ext cx="4464496" cy="449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0BE749-BF75-4730-9CD8-CE56B1FE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2536D-BB71-4A3B-A931-8C5C615B078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7FE9780-E33F-4D52-B2DF-B256D738C117}"/>
              </a:ext>
            </a:extLst>
          </p:cNvPr>
          <p:cNvCxnSpPr>
            <a:cxnSpLocks/>
          </p:cNvCxnSpPr>
          <p:nvPr/>
        </p:nvCxnSpPr>
        <p:spPr>
          <a:xfrm flipV="1">
            <a:off x="5508104" y="2204864"/>
            <a:ext cx="3024336" cy="345638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307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1520</TotalTime>
  <Words>513</Words>
  <Application>Microsoft Office PowerPoint</Application>
  <PresentationFormat>Экран (4:3)</PresentationFormat>
  <Paragraphs>219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Segoe UI</vt:lpstr>
      <vt:lpstr>Verdana</vt:lpstr>
      <vt:lpstr>Wingdings 3</vt:lpstr>
      <vt:lpstr>Ион</vt:lpstr>
      <vt:lpstr>Деформация конкурентной среды. Эффект глобализации</vt:lpstr>
      <vt:lpstr>Как глобализация влияет на конкуренцию? </vt:lpstr>
      <vt:lpstr>Международные финансовые и валютные рынки: корпоративные аспекты</vt:lpstr>
      <vt:lpstr>1. Фондовые рынки: капитализация и ВВП</vt:lpstr>
      <vt:lpstr>Мировой ВВП и капитализация 2001-2013</vt:lpstr>
      <vt:lpstr>Капитализация/ВВП, %</vt:lpstr>
      <vt:lpstr>США, зона евро и развивающиеся рынки</vt:lpstr>
      <vt:lpstr>EU countries: GDP and SM, 2013</vt:lpstr>
      <vt:lpstr>Emerging economies, 2013</vt:lpstr>
      <vt:lpstr>2. Валютные рынки: оборот и ВВП</vt:lpstr>
      <vt:lpstr>Основные мировые валюты, БМР - 2016</vt:lpstr>
      <vt:lpstr>Распределение валют по долям, 2016</vt:lpstr>
      <vt:lpstr>Доля валюты в мировом обороте и доля страны в мировом ВВП</vt:lpstr>
      <vt:lpstr>Некоторые выводы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Неизвестно Непонятно</cp:lastModifiedBy>
  <cp:revision>106</cp:revision>
  <dcterms:created xsi:type="dcterms:W3CDTF">2006-11-09T08:03:11Z</dcterms:created>
  <dcterms:modified xsi:type="dcterms:W3CDTF">2017-10-30T21:17:52Z</dcterms:modified>
</cp:coreProperties>
</file>