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1"/>
  </p:sldMasterIdLst>
  <p:notesMasterIdLst>
    <p:notesMasterId r:id="rId13"/>
  </p:notesMasterIdLst>
  <p:sldIdLst>
    <p:sldId id="256" r:id="rId2"/>
    <p:sldId id="302" r:id="rId3"/>
    <p:sldId id="329" r:id="rId4"/>
    <p:sldId id="330" r:id="rId5"/>
    <p:sldId id="331" r:id="rId6"/>
    <p:sldId id="332" r:id="rId7"/>
    <p:sldId id="333" r:id="rId8"/>
    <p:sldId id="334" r:id="rId9"/>
    <p:sldId id="335" r:id="rId10"/>
    <p:sldId id="337" r:id="rId11"/>
    <p:sldId id="336" r:id="rId12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99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1387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3D55D9-B707-4B5D-AA30-5B7E6C6A14A1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31ABF3E-1DC6-4037-93A4-3C42721E7F68}">
      <dgm:prSet phldrT="[Текст]" phldr="1"/>
      <dgm:spPr/>
      <dgm:t>
        <a:bodyPr/>
        <a:lstStyle/>
        <a:p>
          <a:endParaRPr lang="ru-RU"/>
        </a:p>
      </dgm:t>
    </dgm:pt>
    <dgm:pt modelId="{CFDE4989-298C-4AE9-B3FC-CDC4B56F4C6C}" type="parTrans" cxnId="{68EDA489-95BB-4D25-AF07-5C10D35B5F7E}">
      <dgm:prSet/>
      <dgm:spPr/>
      <dgm:t>
        <a:bodyPr/>
        <a:lstStyle/>
        <a:p>
          <a:endParaRPr lang="ru-RU"/>
        </a:p>
      </dgm:t>
    </dgm:pt>
    <dgm:pt modelId="{B4CF4052-4070-448A-B4CC-C32F7A844BFB}" type="sibTrans" cxnId="{68EDA489-95BB-4D25-AF07-5C10D35B5F7E}">
      <dgm:prSet/>
      <dgm:spPr/>
      <dgm:t>
        <a:bodyPr/>
        <a:lstStyle/>
        <a:p>
          <a:endParaRPr lang="ru-RU"/>
        </a:p>
      </dgm:t>
    </dgm:pt>
    <dgm:pt modelId="{6A5E4DA9-B546-44F2-A329-F71B3D69CE6B}">
      <dgm:prSet phldrT="[Текст]" custT="1"/>
      <dgm:spPr/>
      <dgm:t>
        <a:bodyPr/>
        <a:lstStyle/>
        <a:p>
          <a:r>
            <a:rPr lang="ru-RU" sz="3600" dirty="0" err="1"/>
            <a:t>Противо</a:t>
          </a:r>
          <a:r>
            <a:rPr lang="ru-RU" sz="3600" dirty="0"/>
            <a:t>-действие глобальным конкурентам</a:t>
          </a:r>
        </a:p>
      </dgm:t>
    </dgm:pt>
    <dgm:pt modelId="{5E1689D4-5DAA-462E-894F-4A6887E5BDED}" type="parTrans" cxnId="{7A3E528E-09B5-4E5C-8D95-DEBC5FABD3CC}">
      <dgm:prSet/>
      <dgm:spPr/>
      <dgm:t>
        <a:bodyPr/>
        <a:lstStyle/>
        <a:p>
          <a:endParaRPr lang="ru-RU"/>
        </a:p>
      </dgm:t>
    </dgm:pt>
    <dgm:pt modelId="{22CE0F05-3365-4DBC-9FD4-843232BA84C5}" type="sibTrans" cxnId="{7A3E528E-09B5-4E5C-8D95-DEBC5FABD3CC}">
      <dgm:prSet/>
      <dgm:spPr/>
      <dgm:t>
        <a:bodyPr/>
        <a:lstStyle/>
        <a:p>
          <a:endParaRPr lang="ru-RU"/>
        </a:p>
      </dgm:t>
    </dgm:pt>
    <dgm:pt modelId="{A8A59DB1-0B9D-4589-849C-3061F70603DE}">
      <dgm:prSet phldrT="[Текст]" custT="1"/>
      <dgm:spPr/>
      <dgm:t>
        <a:bodyPr/>
        <a:lstStyle/>
        <a:p>
          <a:r>
            <a:rPr lang="ru-RU" sz="3200" dirty="0"/>
            <a:t>Формирование благоприятной внешней среды</a:t>
          </a:r>
        </a:p>
      </dgm:t>
    </dgm:pt>
    <dgm:pt modelId="{5D52C2B7-7CE2-4FD5-9DBC-04FADE46FF30}" type="parTrans" cxnId="{9EC602A2-86D7-4605-BCF2-1E9F0DFF81D8}">
      <dgm:prSet/>
      <dgm:spPr/>
      <dgm:t>
        <a:bodyPr/>
        <a:lstStyle/>
        <a:p>
          <a:endParaRPr lang="ru-RU"/>
        </a:p>
      </dgm:t>
    </dgm:pt>
    <dgm:pt modelId="{B50A00A2-958A-41C5-8303-BF08E5E083A9}" type="sibTrans" cxnId="{9EC602A2-86D7-4605-BCF2-1E9F0DFF81D8}">
      <dgm:prSet/>
      <dgm:spPr/>
      <dgm:t>
        <a:bodyPr/>
        <a:lstStyle/>
        <a:p>
          <a:endParaRPr lang="ru-RU"/>
        </a:p>
      </dgm:t>
    </dgm:pt>
    <dgm:pt modelId="{99286E4E-EEB4-4D7F-8040-E9F2ACBA9F3B}">
      <dgm:prSet phldrT="[Текст]" custT="1"/>
      <dgm:spPr/>
      <dgm:t>
        <a:bodyPr/>
        <a:lstStyle/>
        <a:p>
          <a:r>
            <a:rPr lang="ru-RU" sz="3200" dirty="0" err="1"/>
            <a:t>Противо</a:t>
          </a:r>
          <a:r>
            <a:rPr lang="ru-RU" sz="3200" dirty="0"/>
            <a:t>-действие рискам разрушения интеграционных механизмов</a:t>
          </a:r>
        </a:p>
      </dgm:t>
    </dgm:pt>
    <dgm:pt modelId="{1F368DCB-1882-488A-9D27-436CBAC1DA73}" type="parTrans" cxnId="{7C56B141-8B74-45A0-A3D3-852DC212DFED}">
      <dgm:prSet/>
      <dgm:spPr/>
      <dgm:t>
        <a:bodyPr/>
        <a:lstStyle/>
        <a:p>
          <a:endParaRPr lang="ru-RU"/>
        </a:p>
      </dgm:t>
    </dgm:pt>
    <dgm:pt modelId="{8754FF9B-111B-4685-8673-042FA5088F01}" type="sibTrans" cxnId="{7C56B141-8B74-45A0-A3D3-852DC212DFED}">
      <dgm:prSet/>
      <dgm:spPr/>
      <dgm:t>
        <a:bodyPr/>
        <a:lstStyle/>
        <a:p>
          <a:endParaRPr lang="ru-RU"/>
        </a:p>
      </dgm:t>
    </dgm:pt>
    <dgm:pt modelId="{0F453CAA-EA0E-4F57-86FA-4EAA61C602EE}">
      <dgm:prSet phldrT="[Текст]" custT="1"/>
      <dgm:spPr/>
      <dgm:t>
        <a:bodyPr/>
        <a:lstStyle/>
        <a:p>
          <a:r>
            <a:rPr lang="ru-RU" sz="3200" dirty="0"/>
            <a:t>Внутренний рынок и внутренние политики</a:t>
          </a:r>
        </a:p>
      </dgm:t>
    </dgm:pt>
    <dgm:pt modelId="{BA5F525E-0EAC-4904-A724-E57114ED8ACC}" type="parTrans" cxnId="{D0E67C39-6A5E-4515-AC84-20C7FC376797}">
      <dgm:prSet/>
      <dgm:spPr/>
      <dgm:t>
        <a:bodyPr/>
        <a:lstStyle/>
        <a:p>
          <a:endParaRPr lang="ru-RU"/>
        </a:p>
      </dgm:t>
    </dgm:pt>
    <dgm:pt modelId="{46DC7269-BF92-45E0-939F-E59C5CEE6F5C}" type="sibTrans" cxnId="{D0E67C39-6A5E-4515-AC84-20C7FC376797}">
      <dgm:prSet/>
      <dgm:spPr/>
      <dgm:t>
        <a:bodyPr/>
        <a:lstStyle/>
        <a:p>
          <a:endParaRPr lang="ru-RU"/>
        </a:p>
      </dgm:t>
    </dgm:pt>
    <dgm:pt modelId="{3C95EBF3-C364-44B0-BE98-567252ED0439}" type="pres">
      <dgm:prSet presAssocID="{3D3D55D9-B707-4B5D-AA30-5B7E6C6A14A1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82FC9E6-19D5-4717-A776-2578D4ADC5D3}" type="pres">
      <dgm:prSet presAssocID="{3D3D55D9-B707-4B5D-AA30-5B7E6C6A14A1}" presName="matrix" presStyleCnt="0"/>
      <dgm:spPr/>
    </dgm:pt>
    <dgm:pt modelId="{23F44DA4-8A27-43AA-A426-8CB451A57B9F}" type="pres">
      <dgm:prSet presAssocID="{3D3D55D9-B707-4B5D-AA30-5B7E6C6A14A1}" presName="tile1" presStyleLbl="node1" presStyleIdx="0" presStyleCnt="4"/>
      <dgm:spPr/>
    </dgm:pt>
    <dgm:pt modelId="{B153BA8E-A5FB-4216-9995-CCDF77C7FC94}" type="pres">
      <dgm:prSet presAssocID="{3D3D55D9-B707-4B5D-AA30-5B7E6C6A14A1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95D68A7-1FBA-43FD-8D9F-08424CB6C1BA}" type="pres">
      <dgm:prSet presAssocID="{3D3D55D9-B707-4B5D-AA30-5B7E6C6A14A1}" presName="tile2" presStyleLbl="node1" presStyleIdx="1" presStyleCnt="4"/>
      <dgm:spPr/>
    </dgm:pt>
    <dgm:pt modelId="{AE3F4A1E-D6F9-4A6B-B416-37B348CDC8DB}" type="pres">
      <dgm:prSet presAssocID="{3D3D55D9-B707-4B5D-AA30-5B7E6C6A14A1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AC520581-E09F-460C-A56C-930382DEBA0D}" type="pres">
      <dgm:prSet presAssocID="{3D3D55D9-B707-4B5D-AA30-5B7E6C6A14A1}" presName="tile3" presStyleLbl="node1" presStyleIdx="2" presStyleCnt="4"/>
      <dgm:spPr/>
    </dgm:pt>
    <dgm:pt modelId="{2F3B7E87-188D-414B-9EE9-CD1763859A06}" type="pres">
      <dgm:prSet presAssocID="{3D3D55D9-B707-4B5D-AA30-5B7E6C6A14A1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A1967DE-6432-446B-8042-6C24B3DB92A0}" type="pres">
      <dgm:prSet presAssocID="{3D3D55D9-B707-4B5D-AA30-5B7E6C6A14A1}" presName="tile4" presStyleLbl="node1" presStyleIdx="3" presStyleCnt="4"/>
      <dgm:spPr/>
    </dgm:pt>
    <dgm:pt modelId="{CDE05525-C68E-476C-9592-A6258115A3E3}" type="pres">
      <dgm:prSet presAssocID="{3D3D55D9-B707-4B5D-AA30-5B7E6C6A14A1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07C32888-9E01-4DC9-8764-69E24ADFA169}" type="pres">
      <dgm:prSet presAssocID="{3D3D55D9-B707-4B5D-AA30-5B7E6C6A14A1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0C3F1500-9611-4D0A-AD8A-00AEE7AAFC3C}" type="presOf" srcId="{0F453CAA-EA0E-4F57-86FA-4EAA61C602EE}" destId="{FA1967DE-6432-446B-8042-6C24B3DB92A0}" srcOrd="0" destOrd="0" presId="urn:microsoft.com/office/officeart/2005/8/layout/matrix1"/>
    <dgm:cxn modelId="{42435A02-CF79-4BDB-B31D-9011BDE7B002}" type="presOf" srcId="{99286E4E-EEB4-4D7F-8040-E9F2ACBA9F3B}" destId="{2F3B7E87-188D-414B-9EE9-CD1763859A06}" srcOrd="1" destOrd="0" presId="urn:microsoft.com/office/officeart/2005/8/layout/matrix1"/>
    <dgm:cxn modelId="{D0E67C39-6A5E-4515-AC84-20C7FC376797}" srcId="{531ABF3E-1DC6-4037-93A4-3C42721E7F68}" destId="{0F453CAA-EA0E-4F57-86FA-4EAA61C602EE}" srcOrd="3" destOrd="0" parTransId="{BA5F525E-0EAC-4904-A724-E57114ED8ACC}" sibTransId="{46DC7269-BF92-45E0-939F-E59C5CEE6F5C}"/>
    <dgm:cxn modelId="{AFAAF05E-14B6-47F7-8D88-20A18D8BE359}" type="presOf" srcId="{A8A59DB1-0B9D-4589-849C-3061F70603DE}" destId="{B95D68A7-1FBA-43FD-8D9F-08424CB6C1BA}" srcOrd="0" destOrd="0" presId="urn:microsoft.com/office/officeart/2005/8/layout/matrix1"/>
    <dgm:cxn modelId="{CA7C4961-09FB-47CA-BBCF-FE1D972CBFB4}" type="presOf" srcId="{99286E4E-EEB4-4D7F-8040-E9F2ACBA9F3B}" destId="{AC520581-E09F-460C-A56C-930382DEBA0D}" srcOrd="0" destOrd="0" presId="urn:microsoft.com/office/officeart/2005/8/layout/matrix1"/>
    <dgm:cxn modelId="{7C56B141-8B74-45A0-A3D3-852DC212DFED}" srcId="{531ABF3E-1DC6-4037-93A4-3C42721E7F68}" destId="{99286E4E-EEB4-4D7F-8040-E9F2ACBA9F3B}" srcOrd="2" destOrd="0" parTransId="{1F368DCB-1882-488A-9D27-436CBAC1DA73}" sibTransId="{8754FF9B-111B-4685-8673-042FA5088F01}"/>
    <dgm:cxn modelId="{BB136447-DB76-4001-B26A-A57FFE6EA50B}" type="presOf" srcId="{6A5E4DA9-B546-44F2-A329-F71B3D69CE6B}" destId="{B153BA8E-A5FB-4216-9995-CCDF77C7FC94}" srcOrd="1" destOrd="0" presId="urn:microsoft.com/office/officeart/2005/8/layout/matrix1"/>
    <dgm:cxn modelId="{F0B9666A-E19E-4B6C-A27B-6F8E941611C8}" type="presOf" srcId="{3D3D55D9-B707-4B5D-AA30-5B7E6C6A14A1}" destId="{3C95EBF3-C364-44B0-BE98-567252ED0439}" srcOrd="0" destOrd="0" presId="urn:microsoft.com/office/officeart/2005/8/layout/matrix1"/>
    <dgm:cxn modelId="{C8CC6C4F-5F7C-480E-8F05-27A10480A6A7}" type="presOf" srcId="{0F453CAA-EA0E-4F57-86FA-4EAA61C602EE}" destId="{CDE05525-C68E-476C-9592-A6258115A3E3}" srcOrd="1" destOrd="0" presId="urn:microsoft.com/office/officeart/2005/8/layout/matrix1"/>
    <dgm:cxn modelId="{68EDA489-95BB-4D25-AF07-5C10D35B5F7E}" srcId="{3D3D55D9-B707-4B5D-AA30-5B7E6C6A14A1}" destId="{531ABF3E-1DC6-4037-93A4-3C42721E7F68}" srcOrd="0" destOrd="0" parTransId="{CFDE4989-298C-4AE9-B3FC-CDC4B56F4C6C}" sibTransId="{B4CF4052-4070-448A-B4CC-C32F7A844BFB}"/>
    <dgm:cxn modelId="{7A3E528E-09B5-4E5C-8D95-DEBC5FABD3CC}" srcId="{531ABF3E-1DC6-4037-93A4-3C42721E7F68}" destId="{6A5E4DA9-B546-44F2-A329-F71B3D69CE6B}" srcOrd="0" destOrd="0" parTransId="{5E1689D4-5DAA-462E-894F-4A6887E5BDED}" sibTransId="{22CE0F05-3365-4DBC-9FD4-843232BA84C5}"/>
    <dgm:cxn modelId="{9EC602A2-86D7-4605-BCF2-1E9F0DFF81D8}" srcId="{531ABF3E-1DC6-4037-93A4-3C42721E7F68}" destId="{A8A59DB1-0B9D-4589-849C-3061F70603DE}" srcOrd="1" destOrd="0" parTransId="{5D52C2B7-7CE2-4FD5-9DBC-04FADE46FF30}" sibTransId="{B50A00A2-958A-41C5-8303-BF08E5E083A9}"/>
    <dgm:cxn modelId="{B6A3B9CC-335D-4FB2-8AC9-FA6BBF6ED602}" type="presOf" srcId="{A8A59DB1-0B9D-4589-849C-3061F70603DE}" destId="{AE3F4A1E-D6F9-4A6B-B416-37B348CDC8DB}" srcOrd="1" destOrd="0" presId="urn:microsoft.com/office/officeart/2005/8/layout/matrix1"/>
    <dgm:cxn modelId="{C9DBEBD1-C6A2-4268-98D7-1129E9888A3B}" type="presOf" srcId="{531ABF3E-1DC6-4037-93A4-3C42721E7F68}" destId="{07C32888-9E01-4DC9-8764-69E24ADFA169}" srcOrd="0" destOrd="0" presId="urn:microsoft.com/office/officeart/2005/8/layout/matrix1"/>
    <dgm:cxn modelId="{D1AA14DA-649C-4EC4-9645-D4A7AFF9F64D}" type="presOf" srcId="{6A5E4DA9-B546-44F2-A329-F71B3D69CE6B}" destId="{23F44DA4-8A27-43AA-A426-8CB451A57B9F}" srcOrd="0" destOrd="0" presId="urn:microsoft.com/office/officeart/2005/8/layout/matrix1"/>
    <dgm:cxn modelId="{8355A236-4024-4538-89F2-535DC81D4D2F}" type="presParOf" srcId="{3C95EBF3-C364-44B0-BE98-567252ED0439}" destId="{082FC9E6-19D5-4717-A776-2578D4ADC5D3}" srcOrd="0" destOrd="0" presId="urn:microsoft.com/office/officeart/2005/8/layout/matrix1"/>
    <dgm:cxn modelId="{93F1781A-5B1C-4051-BE9F-6906DCB557D3}" type="presParOf" srcId="{082FC9E6-19D5-4717-A776-2578D4ADC5D3}" destId="{23F44DA4-8A27-43AA-A426-8CB451A57B9F}" srcOrd="0" destOrd="0" presId="urn:microsoft.com/office/officeart/2005/8/layout/matrix1"/>
    <dgm:cxn modelId="{9ED494C4-2472-4432-B1C2-3BB4C4EBE2CA}" type="presParOf" srcId="{082FC9E6-19D5-4717-A776-2578D4ADC5D3}" destId="{B153BA8E-A5FB-4216-9995-CCDF77C7FC94}" srcOrd="1" destOrd="0" presId="urn:microsoft.com/office/officeart/2005/8/layout/matrix1"/>
    <dgm:cxn modelId="{1907AF6F-C5A8-479F-ADB4-87ACE739B0AC}" type="presParOf" srcId="{082FC9E6-19D5-4717-A776-2578D4ADC5D3}" destId="{B95D68A7-1FBA-43FD-8D9F-08424CB6C1BA}" srcOrd="2" destOrd="0" presId="urn:microsoft.com/office/officeart/2005/8/layout/matrix1"/>
    <dgm:cxn modelId="{71930851-7EDE-4174-98B5-79FCC831A208}" type="presParOf" srcId="{082FC9E6-19D5-4717-A776-2578D4ADC5D3}" destId="{AE3F4A1E-D6F9-4A6B-B416-37B348CDC8DB}" srcOrd="3" destOrd="0" presId="urn:microsoft.com/office/officeart/2005/8/layout/matrix1"/>
    <dgm:cxn modelId="{C296BC08-B4CA-4757-BD74-B88BAB5FC174}" type="presParOf" srcId="{082FC9E6-19D5-4717-A776-2578D4ADC5D3}" destId="{AC520581-E09F-460C-A56C-930382DEBA0D}" srcOrd="4" destOrd="0" presId="urn:microsoft.com/office/officeart/2005/8/layout/matrix1"/>
    <dgm:cxn modelId="{2DC5FC54-2E47-4C74-9AFB-C2E50CE5E1BB}" type="presParOf" srcId="{082FC9E6-19D5-4717-A776-2578D4ADC5D3}" destId="{2F3B7E87-188D-414B-9EE9-CD1763859A06}" srcOrd="5" destOrd="0" presId="urn:microsoft.com/office/officeart/2005/8/layout/matrix1"/>
    <dgm:cxn modelId="{579FA788-FA45-498D-9426-6D4C20420B79}" type="presParOf" srcId="{082FC9E6-19D5-4717-A776-2578D4ADC5D3}" destId="{FA1967DE-6432-446B-8042-6C24B3DB92A0}" srcOrd="6" destOrd="0" presId="urn:microsoft.com/office/officeart/2005/8/layout/matrix1"/>
    <dgm:cxn modelId="{06EE3DE4-FEAA-4996-8A4B-BC5F97F1547F}" type="presParOf" srcId="{082FC9E6-19D5-4717-A776-2578D4ADC5D3}" destId="{CDE05525-C68E-476C-9592-A6258115A3E3}" srcOrd="7" destOrd="0" presId="urn:microsoft.com/office/officeart/2005/8/layout/matrix1"/>
    <dgm:cxn modelId="{B024364F-7439-48DC-9716-057196628CA0}" type="presParOf" srcId="{3C95EBF3-C364-44B0-BE98-567252ED0439}" destId="{07C32888-9E01-4DC9-8764-69E24ADFA169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F44DA4-8A27-43AA-A426-8CB451A57B9F}">
      <dsp:nvSpPr>
        <dsp:cNvPr id="0" name=""/>
        <dsp:cNvSpPr/>
      </dsp:nvSpPr>
      <dsp:spPr>
        <a:xfrm rot="16200000">
          <a:off x="621264" y="-621264"/>
          <a:ext cx="2807568" cy="4050097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 err="1"/>
            <a:t>Противо</a:t>
          </a:r>
          <a:r>
            <a:rPr lang="ru-RU" sz="3600" kern="1200" dirty="0"/>
            <a:t>-действие глобальным конкурентам</a:t>
          </a:r>
        </a:p>
      </dsp:txBody>
      <dsp:txXfrm rot="5400000">
        <a:off x="0" y="0"/>
        <a:ext cx="4050097" cy="2105676"/>
      </dsp:txXfrm>
    </dsp:sp>
    <dsp:sp modelId="{B95D68A7-1FBA-43FD-8D9F-08424CB6C1BA}">
      <dsp:nvSpPr>
        <dsp:cNvPr id="0" name=""/>
        <dsp:cNvSpPr/>
      </dsp:nvSpPr>
      <dsp:spPr>
        <a:xfrm>
          <a:off x="4050097" y="0"/>
          <a:ext cx="4050097" cy="2807568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/>
            <a:t>Формирование благоприятной внешней среды</a:t>
          </a:r>
        </a:p>
      </dsp:txBody>
      <dsp:txXfrm>
        <a:off x="4050097" y="0"/>
        <a:ext cx="4050097" cy="2105676"/>
      </dsp:txXfrm>
    </dsp:sp>
    <dsp:sp modelId="{AC520581-E09F-460C-A56C-930382DEBA0D}">
      <dsp:nvSpPr>
        <dsp:cNvPr id="0" name=""/>
        <dsp:cNvSpPr/>
      </dsp:nvSpPr>
      <dsp:spPr>
        <a:xfrm rot="10800000">
          <a:off x="0" y="2807568"/>
          <a:ext cx="4050097" cy="2807568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 err="1"/>
            <a:t>Противо</a:t>
          </a:r>
          <a:r>
            <a:rPr lang="ru-RU" sz="3200" kern="1200" dirty="0"/>
            <a:t>-действие рискам разрушения интеграционных механизмов</a:t>
          </a:r>
        </a:p>
      </dsp:txBody>
      <dsp:txXfrm rot="10800000">
        <a:off x="0" y="3509459"/>
        <a:ext cx="4050097" cy="2105676"/>
      </dsp:txXfrm>
    </dsp:sp>
    <dsp:sp modelId="{FA1967DE-6432-446B-8042-6C24B3DB92A0}">
      <dsp:nvSpPr>
        <dsp:cNvPr id="0" name=""/>
        <dsp:cNvSpPr/>
      </dsp:nvSpPr>
      <dsp:spPr>
        <a:xfrm rot="5400000">
          <a:off x="4671361" y="2186303"/>
          <a:ext cx="2807568" cy="4050097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/>
            <a:t>Внутренний рынок и внутренние политики</a:t>
          </a:r>
        </a:p>
      </dsp:txBody>
      <dsp:txXfrm rot="-5400000">
        <a:off x="4050097" y="3509459"/>
        <a:ext cx="4050097" cy="2105676"/>
      </dsp:txXfrm>
    </dsp:sp>
    <dsp:sp modelId="{07C32888-9E01-4DC9-8764-69E24ADFA169}">
      <dsp:nvSpPr>
        <dsp:cNvPr id="0" name=""/>
        <dsp:cNvSpPr/>
      </dsp:nvSpPr>
      <dsp:spPr>
        <a:xfrm>
          <a:off x="2835067" y="2105676"/>
          <a:ext cx="2430058" cy="1403784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4100" kern="1200"/>
        </a:p>
      </dsp:txBody>
      <dsp:txXfrm>
        <a:off x="2903594" y="2174203"/>
        <a:ext cx="2293004" cy="12667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>
            <a:extLst>
              <a:ext uri="{FF2B5EF4-FFF2-40B4-BE49-F238E27FC236}">
                <a16:creationId xmlns:a16="http://schemas.microsoft.com/office/drawing/2014/main" id="{9C416A76-5FC8-475E-BE1C-927EA46C649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E8055A01-E51E-41A2-A71E-93E1950702F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7701" name="Rectangle 5">
            <a:extLst>
              <a:ext uri="{FF2B5EF4-FFF2-40B4-BE49-F238E27FC236}">
                <a16:creationId xmlns:a16="http://schemas.microsoft.com/office/drawing/2014/main" id="{C948AD82-4D8E-4F39-98CF-9EBC1BC7794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157702" name="Rectangle 6">
            <a:extLst>
              <a:ext uri="{FF2B5EF4-FFF2-40B4-BE49-F238E27FC236}">
                <a16:creationId xmlns:a16="http://schemas.microsoft.com/office/drawing/2014/main" id="{F1A7CB06-CE1C-48A4-93A7-59E841A2980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7703" name="Rectangle 7">
            <a:extLst>
              <a:ext uri="{FF2B5EF4-FFF2-40B4-BE49-F238E27FC236}">
                <a16:creationId xmlns:a16="http://schemas.microsoft.com/office/drawing/2014/main" id="{BEC2A404-A6D8-443A-B684-35572415D4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4BAFE6B-0F8E-4F0E-9CB7-678C6380EB6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882121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T0" fmla="*/ 0 w 1000"/>
              <a:gd name="T1" fmla="*/ 0 h 1000"/>
              <a:gd name="T2" fmla="*/ 4803343 w 1000"/>
              <a:gd name="T3" fmla="*/ 0 h 1000"/>
              <a:gd name="T4" fmla="*/ 4803343 w 1000"/>
              <a:gd name="T5" fmla="*/ 109538 h 1000"/>
              <a:gd name="T6" fmla="*/ 0 w 1000"/>
              <a:gd name="T7" fmla="*/ 109538 h 1000"/>
              <a:gd name="T8" fmla="*/ 0 w 1000"/>
              <a:gd name="T9" fmla="*/ 0 h 1000"/>
              <a:gd name="T10" fmla="*/ 7772400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3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7D0DB0-0C16-4334-995F-E22142CBAA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D46FB2-6BF4-470B-A9A7-6E471EF968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1B9E2A-69C8-454A-80D1-2C97521B5B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9A504-C3D0-4DD4-B959-C29A75A01A5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7517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E186C8B-017B-42B7-8D1C-8AE00121CE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CBD67EAF-0D43-4082-A9A8-6B7A2B7A25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EB16BB5A-93A6-465F-853D-BCD85F3B96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A91426-4AF1-414D-9C21-9FBA91C3C2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31907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E186C8B-017B-42B7-8D1C-8AE00121CE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CBD67EAF-0D43-4082-A9A8-6B7A2B7A25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EB16BB5A-93A6-465F-853D-BCD85F3B96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4CDFC-3877-44F0-A786-3FF2A166B8D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7970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E186C8B-017B-42B7-8D1C-8AE00121CE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CBD67EAF-0D43-4082-A9A8-6B7A2B7A25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EB16BB5A-93A6-465F-853D-BCD85F3B96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3D60F3-308E-4B80-96BF-180619B6120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993503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E186C8B-017B-42B7-8D1C-8AE00121CE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CBD67EAF-0D43-4082-A9A8-6B7A2B7A25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EB16BB5A-93A6-465F-853D-BCD85F3B96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3B689-D9B8-4272-A255-9D5893C1F37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36424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566738" y="1752600"/>
            <a:ext cx="8001000" cy="42672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E186C8B-017B-42B7-8D1C-8AE00121CE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CBD67EAF-0D43-4082-A9A8-6B7A2B7A25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EB16BB5A-93A6-465F-853D-BCD85F3B96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35EF-7D24-4865-85F0-16B5D68BCDF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3224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E186C8B-017B-42B7-8D1C-8AE00121CE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CBD67EAF-0D43-4082-A9A8-6B7A2B7A25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EB16BB5A-93A6-465F-853D-BCD85F3B96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45652-7E83-4B34-A93A-A35C078E9D3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282147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566738" y="1752600"/>
            <a:ext cx="8001000" cy="42672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E186C8B-017B-42B7-8D1C-8AE00121CE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CBD67EAF-0D43-4082-A9A8-6B7A2B7A25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EB16BB5A-93A6-465F-853D-BCD85F3B96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55660-DF54-4F3C-835A-B9E38059FE0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98416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E186C8B-017B-42B7-8D1C-8AE00121CE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CBD67EAF-0D43-4082-A9A8-6B7A2B7A25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EB16BB5A-93A6-465F-853D-BCD85F3B96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1AF41-ABDB-4626-B522-422676ABA9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1632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E186C8B-017B-42B7-8D1C-8AE00121CE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CBD67EAF-0D43-4082-A9A8-6B7A2B7A25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EB16BB5A-93A6-465F-853D-BCD85F3B96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791C46-D495-4C37-9A97-442F2DB751F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2059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E186C8B-017B-42B7-8D1C-8AE00121CE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CBD67EAF-0D43-4082-A9A8-6B7A2B7A25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EB16BB5A-93A6-465F-853D-BCD85F3B96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E6C21-72F6-44CF-82F9-26FC43C5CAD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37647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186C8B-017B-42B7-8D1C-8AE00121CE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D67EAF-0D43-4082-A9A8-6B7A2B7A25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16BB5A-93A6-465F-853D-BCD85F3B96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2536D-BB71-4A3B-A931-8C5C615B078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73921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4E186C8B-017B-42B7-8D1C-8AE00121CE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CBD67EAF-0D43-4082-A9A8-6B7A2B7A25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EB16BB5A-93A6-465F-853D-BCD85F3B96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5815E-B48B-4FC9-8E38-BCCD1C7FA7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116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4E186C8B-017B-42B7-8D1C-8AE00121CE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CBD67EAF-0D43-4082-A9A8-6B7A2B7A25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EB16BB5A-93A6-465F-853D-BCD85F3B96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346D4F-7299-46E4-9C63-CAD0C6A9944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60074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E186C8B-017B-42B7-8D1C-8AE00121CE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CBD67EAF-0D43-4082-A9A8-6B7A2B7A25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EB16BB5A-93A6-465F-853D-BCD85F3B96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301C4-FDB7-4B7E-A853-0B2C645791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176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E186C8B-017B-42B7-8D1C-8AE00121CE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CBD67EAF-0D43-4082-A9A8-6B7A2B7A25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EB16BB5A-93A6-465F-853D-BCD85F3B96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C10CE-C346-413E-95B4-5466BE3DEC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20638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T0" fmla="*/ 0 w 1000"/>
              <a:gd name="T1" fmla="*/ 0 h 1000"/>
              <a:gd name="T2" fmla="*/ 4655511 w 1000"/>
              <a:gd name="T3" fmla="*/ 0 h 1000"/>
              <a:gd name="T4" fmla="*/ 4655511 w 1000"/>
              <a:gd name="T5" fmla="*/ 109537 h 1000"/>
              <a:gd name="T6" fmla="*/ 0 w 1000"/>
              <a:gd name="T7" fmla="*/ 109537 h 1000"/>
              <a:gd name="T8" fmla="*/ 0 w 1000"/>
              <a:gd name="T9" fmla="*/ 0 h 1000"/>
              <a:gd name="T10" fmla="*/ 7958138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2102" name="Rectangle 6">
            <a:extLst>
              <a:ext uri="{FF2B5EF4-FFF2-40B4-BE49-F238E27FC236}">
                <a16:creationId xmlns:a16="http://schemas.microsoft.com/office/drawing/2014/main" id="{4E186C8B-017B-42B7-8D1C-8AE00121CEF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2103" name="Rectangle 7">
            <a:extLst>
              <a:ext uri="{FF2B5EF4-FFF2-40B4-BE49-F238E27FC236}">
                <a16:creationId xmlns:a16="http://schemas.microsoft.com/office/drawing/2014/main" id="{CBD67EAF-0D43-4082-A9A8-6B7A2B7A25E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2104" name="Rectangle 8">
            <a:extLst>
              <a:ext uri="{FF2B5EF4-FFF2-40B4-BE49-F238E27FC236}">
                <a16:creationId xmlns:a16="http://schemas.microsoft.com/office/drawing/2014/main" id="{EB16BB5A-93A6-465F-853D-BCD85F3B965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7C750CA-28C3-4ADA-BEBC-4EF9A6FF20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  <p:sldLayoutId id="2147483870" r:id="rId14"/>
    <p:sldLayoutId id="2147483871" r:id="rId15"/>
    <p:sldLayoutId id="2147483872" r:id="rId1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600">
          <a:solidFill>
            <a:schemeClr val="tx1"/>
          </a:solidFill>
          <a:latin typeface="+mn-lt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2300">
          <a:solidFill>
            <a:schemeClr val="tx1"/>
          </a:solidFill>
          <a:latin typeface="+mn-lt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16632"/>
            <a:ext cx="8784976" cy="1404193"/>
          </a:xfrm>
        </p:spPr>
        <p:txBody>
          <a:bodyPr/>
          <a:lstStyle/>
          <a:p>
            <a:r>
              <a:rPr lang="ru-RU" altLang="ru-RU" sz="3600" b="1" dirty="0">
                <a:solidFill>
                  <a:schemeClr val="accent4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Региональная интеграция: </a:t>
            </a:r>
            <a:br>
              <a:rPr lang="ru-RU" altLang="ru-RU" sz="3600" b="1" dirty="0">
                <a:solidFill>
                  <a:schemeClr val="accent4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3600" b="1" dirty="0">
                <a:solidFill>
                  <a:schemeClr val="accent4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матрица целей  </a:t>
            </a:r>
          </a:p>
        </p:txBody>
      </p:sp>
      <p:sp>
        <p:nvSpPr>
          <p:cNvPr id="410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74A6427-5CFA-4658-AA47-C88BCBD7E9ED}" type="slidenum">
              <a:rPr lang="ru-RU" altLang="ru-RU" sz="1200" smtClean="0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ru-RU" altLang="ru-RU" sz="120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A5AE6EC2-85FC-4F90-82AA-F965BC37261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7504" y="1772817"/>
            <a:ext cx="8928992" cy="5085184"/>
          </a:xfrm>
          <a:solidFill>
            <a:schemeClr val="accent3">
              <a:alpha val="0"/>
            </a:schemeClr>
          </a:solidFill>
        </p:spPr>
        <p:txBody>
          <a:bodyPr/>
          <a:lstStyle/>
          <a:p>
            <a:pPr marL="0" indent="0" algn="r">
              <a:lnSpc>
                <a:spcPts val="3360"/>
              </a:lnSpc>
              <a:spcBef>
                <a:spcPts val="0"/>
              </a:spcBef>
              <a:buNone/>
              <a:defRPr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Ольга </a:t>
            </a:r>
          </a:p>
          <a:p>
            <a:pPr marL="0" indent="0" algn="r">
              <a:lnSpc>
                <a:spcPts val="3360"/>
              </a:lnSpc>
              <a:spcBef>
                <a:spcPts val="0"/>
              </a:spcBef>
              <a:buNone/>
              <a:defRPr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Буторина</a:t>
            </a:r>
          </a:p>
          <a:p>
            <a:pPr marL="0" indent="0" algn="r">
              <a:lnSpc>
                <a:spcPts val="3360"/>
              </a:lnSpc>
              <a:spcBef>
                <a:spcPts val="0"/>
              </a:spcBef>
              <a:buNone/>
              <a:defRPr/>
            </a:pPr>
            <a:endParaRPr lang="ru-RU" sz="2400" b="1" dirty="0">
              <a:solidFill>
                <a:schemeClr val="accent4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>
              <a:lnSpc>
                <a:spcPts val="3360"/>
              </a:lnSpc>
              <a:spcBef>
                <a:spcPts val="0"/>
              </a:spcBef>
              <a:buNone/>
              <a:defRPr/>
            </a:pPr>
            <a:endParaRPr lang="ru-RU" sz="2400" b="1" dirty="0">
              <a:solidFill>
                <a:schemeClr val="accent4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>
              <a:lnSpc>
                <a:spcPts val="3360"/>
              </a:lnSpc>
              <a:spcBef>
                <a:spcPts val="0"/>
              </a:spcBef>
              <a:buNone/>
              <a:defRPr/>
            </a:pPr>
            <a:endParaRPr lang="ru-RU" sz="2400" b="1" dirty="0">
              <a:solidFill>
                <a:schemeClr val="accent4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>
              <a:lnSpc>
                <a:spcPts val="3360"/>
              </a:lnSpc>
              <a:spcBef>
                <a:spcPts val="0"/>
              </a:spcBef>
              <a:buNone/>
              <a:defRPr/>
            </a:pPr>
            <a:endParaRPr lang="ru-RU" sz="2400" b="1" dirty="0">
              <a:solidFill>
                <a:schemeClr val="accent4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>
              <a:lnSpc>
                <a:spcPts val="3360"/>
              </a:lnSpc>
              <a:spcBef>
                <a:spcPts val="0"/>
              </a:spcBef>
              <a:buNone/>
              <a:defRPr/>
            </a:pPr>
            <a:r>
              <a:rPr lang="ru-RU" sz="2400" b="1" dirty="0">
                <a:solidFill>
                  <a:schemeClr val="accent4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МГИМО </a:t>
            </a:r>
          </a:p>
          <a:p>
            <a:pPr marL="0" indent="0" algn="r">
              <a:lnSpc>
                <a:spcPts val="3360"/>
              </a:lnSpc>
              <a:spcBef>
                <a:spcPts val="0"/>
              </a:spcBef>
              <a:buNone/>
              <a:defRPr/>
            </a:pPr>
            <a:r>
              <a:rPr lang="ru-RU" sz="2400" b="1" dirty="0">
                <a:solidFill>
                  <a:schemeClr val="accent4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27.11.2020 </a:t>
            </a:r>
          </a:p>
          <a:p>
            <a:pPr marL="0" indent="0" algn="r">
              <a:buNone/>
              <a:defRPr/>
            </a:pPr>
            <a:r>
              <a:rPr lang="en-US" sz="3200" b="1" dirty="0">
                <a:solidFill>
                  <a:schemeClr val="accent4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 </a:t>
            </a:r>
            <a:r>
              <a:rPr lang="ru-RU" sz="3200" b="1" dirty="0" err="1">
                <a:solidFill>
                  <a:schemeClr val="accent4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Ливенцевские</a:t>
            </a:r>
            <a:r>
              <a:rPr lang="ru-RU" sz="3200" b="1" dirty="0">
                <a:solidFill>
                  <a:schemeClr val="accent4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чтения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7D3FBB-F6B5-45BB-9117-AFF533B68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72817"/>
            <a:ext cx="6553200" cy="343501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6CCA4F-361C-452B-8651-1178C2AB1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4CB52295-C6A2-4C52-B768-550673D031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3626311"/>
              </p:ext>
            </p:extLst>
          </p:nvPr>
        </p:nvGraphicFramePr>
        <p:xfrm>
          <a:off x="467544" y="404664"/>
          <a:ext cx="8100194" cy="5615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6FFD9C-0503-4846-A7EC-268C3254F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01AF41-ABDB-4626-B522-422676ABA90D}" type="slidenum">
              <a:rPr lang="ru-RU" altLang="ru-RU" smtClean="0"/>
              <a:pPr>
                <a:defRPr/>
              </a:pPr>
              <a:t>10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26318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>
            <a:extLst>
              <a:ext uri="{FF2B5EF4-FFF2-40B4-BE49-F238E27FC236}">
                <a16:creationId xmlns:a16="http://schemas.microsoft.com/office/drawing/2014/main" id="{842E1C63-7E27-475D-9AB9-D3BF2E6D0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738" y="548680"/>
            <a:ext cx="8001000" cy="792088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 </a:t>
            </a:r>
          </a:p>
          <a:p>
            <a:pPr marL="0" indent="0">
              <a:buNone/>
            </a:pPr>
            <a:endParaRPr lang="ru-RU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D81C217-B7FC-4DB2-9FDA-17F698248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CE6C21-72F6-44CF-82F9-26FC43C5CAD5}" type="slidenum">
              <a:rPr lang="ru-RU" altLang="ru-RU" smtClean="0"/>
              <a:pPr>
                <a:defRPr/>
              </a:pPr>
              <a:t>11</a:t>
            </a:fld>
            <a:endParaRPr lang="ru-RU" alt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390D39-F4B9-4A19-AF86-19E2EAF6F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280" y="2060848"/>
            <a:ext cx="6228184" cy="375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42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dirty="0">
                <a:solidFill>
                  <a:srgbClr val="C00000"/>
                </a:solidFill>
              </a:rPr>
              <a:t>Зачем нужна интеграция? </a:t>
            </a:r>
          </a:p>
        </p:txBody>
      </p:sp>
      <p:sp>
        <p:nvSpPr>
          <p:cNvPr id="5123" name="Содержимое 2">
            <a:extLst>
              <a:ext uri="{FF2B5EF4-FFF2-40B4-BE49-F238E27FC236}">
                <a16:creationId xmlns:a16="http://schemas.microsoft.com/office/drawing/2014/main" id="{96CD9978-9347-47D2-8A0C-450237D99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738" y="2133600"/>
            <a:ext cx="8001000" cy="3886200"/>
          </a:xfrm>
        </p:spPr>
        <p:txBody>
          <a:bodyPr/>
          <a:lstStyle/>
          <a:p>
            <a:pPr marL="514350" indent="-514350">
              <a:buClr>
                <a:srgbClr val="C00000"/>
              </a:buClr>
              <a:buSzPct val="120000"/>
              <a:buFont typeface="+mj-lt"/>
              <a:buAutoNum type="arabicPeriod"/>
              <a:defRPr/>
            </a:pPr>
            <a:r>
              <a:rPr lang="ru-RU" dirty="0"/>
              <a:t>Выгоды и издержки</a:t>
            </a:r>
          </a:p>
          <a:p>
            <a:pPr marL="514350" indent="-514350">
              <a:buClr>
                <a:srgbClr val="C00000"/>
              </a:buClr>
              <a:buSzPct val="120000"/>
              <a:buFont typeface="+mj-lt"/>
              <a:buAutoNum type="arabicPeriod"/>
              <a:defRPr/>
            </a:pPr>
            <a:r>
              <a:rPr lang="ru-RU" dirty="0"/>
              <a:t>Мосты и дамбы  </a:t>
            </a:r>
          </a:p>
          <a:p>
            <a:pPr marL="514350" indent="-514350">
              <a:buClr>
                <a:srgbClr val="C00000"/>
              </a:buClr>
              <a:buSzPct val="120000"/>
              <a:buFont typeface="+mj-lt"/>
              <a:buAutoNum type="arabicPeriod"/>
              <a:defRPr/>
            </a:pPr>
            <a:r>
              <a:rPr lang="ru-RU" dirty="0"/>
              <a:t>Альтернативная карта мира</a:t>
            </a:r>
          </a:p>
          <a:p>
            <a:pPr marL="514350" indent="-514350">
              <a:buClr>
                <a:srgbClr val="C00000"/>
              </a:buClr>
              <a:buSzPct val="120000"/>
              <a:buFont typeface="+mj-lt"/>
              <a:buAutoNum type="arabicPeriod"/>
              <a:defRPr/>
            </a:pPr>
            <a:endParaRPr lang="ru-RU" dirty="0"/>
          </a:p>
          <a:p>
            <a:pPr marL="514350" indent="-514350">
              <a:buClr>
                <a:srgbClr val="C00000"/>
              </a:buClr>
              <a:buSzPct val="120000"/>
              <a:buFont typeface="+mj-lt"/>
              <a:buAutoNum type="arabicPeriod"/>
              <a:defRPr/>
            </a:pPr>
            <a:endParaRPr lang="en-US" dirty="0"/>
          </a:p>
          <a:p>
            <a:pPr marL="514350" indent="-514350">
              <a:buClr>
                <a:srgbClr val="C00000"/>
              </a:buClr>
              <a:buSzPct val="120000"/>
              <a:buFont typeface="+mj-lt"/>
              <a:buAutoNum type="arabicPeriod"/>
              <a:defRPr/>
            </a:pPr>
            <a:endParaRPr lang="ru-RU" dirty="0"/>
          </a:p>
          <a:p>
            <a:pPr>
              <a:buFont typeface="Wingdings" panose="05000000000000000000" pitchFamily="2" charset="2"/>
              <a:buNone/>
              <a:defRPr/>
            </a:pPr>
            <a:r>
              <a:rPr lang="ru-RU" dirty="0"/>
              <a:t>  </a:t>
            </a:r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AB7DA9-BADA-4891-BE9B-81ECFCC12765}" type="slidenum">
              <a:rPr lang="ru-RU" altLang="ru-RU" sz="1200" smtClean="0"/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ru-RU" altLang="ru-RU" sz="1200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F140EA68-4215-4A64-9201-DB5E14E7AF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F0CC5E1D-BD09-426E-8393-4CD63A7D94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1309D-E770-42E4-B9F4-E2F94955E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Regional Comprehensive Economic Partnership 15/11/2020</a:t>
            </a: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239E814-8D87-4AD6-B1EB-63225111AF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1" y="1749608"/>
            <a:ext cx="8000999" cy="4498931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6E062E9-E858-4EA2-83EF-BD1926F5F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01AF41-ABDB-4626-B522-422676ABA90D}" type="slidenum">
              <a:rPr lang="ru-RU" altLang="ru-RU" smtClean="0"/>
              <a:pPr>
                <a:defRPr/>
              </a:pPr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75022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B92E8C-A0A0-4F96-A34F-B11D2D783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Выгоды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7E39F7-7DC2-4984-951F-621F147132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Развитие торговли и инвестиций</a:t>
            </a:r>
          </a:p>
          <a:p>
            <a:r>
              <a:rPr lang="ru-RU" dirty="0"/>
              <a:t>Создание более ёмкого внутреннего рынка (четыре свободы). Эффект масштаба + конкуренция</a:t>
            </a:r>
          </a:p>
          <a:p>
            <a:r>
              <a:rPr lang="ru-RU" dirty="0"/>
              <a:t>Благосостояние для всех? 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39BA7E-6C88-4B1D-B4D9-8D1FF068C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01AF41-ABDB-4626-B522-422676ABA90D}" type="slidenum">
              <a:rPr lang="ru-RU" altLang="ru-RU" smtClean="0"/>
              <a:pPr>
                <a:defRPr/>
              </a:pPr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33592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8CC0F5-E93E-4536-B859-EC2738951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6"/>
                </a:solidFill>
              </a:rPr>
              <a:t>Издержки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D54768-0E4B-46AE-A859-D9BFA3E0F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738" y="1752600"/>
            <a:ext cx="8397750" cy="4267200"/>
          </a:xfrm>
        </p:spPr>
        <p:txBody>
          <a:bodyPr/>
          <a:lstStyle/>
          <a:p>
            <a:r>
              <a:rPr lang="ru-RU" dirty="0"/>
              <a:t>Утрата странами части политической и экономической свободы</a:t>
            </a:r>
          </a:p>
          <a:p>
            <a:r>
              <a:rPr lang="ru-RU" dirty="0"/>
              <a:t>Риски для менее конкурентоспособных регионов, отраслей и компаний</a:t>
            </a:r>
          </a:p>
          <a:p>
            <a:r>
              <a:rPr lang="ru-RU" dirty="0"/>
              <a:t>Кризис еврозоны: </a:t>
            </a:r>
            <a:r>
              <a:rPr lang="ru-RU" dirty="0" err="1"/>
              <a:t>проциклические</a:t>
            </a:r>
            <a:r>
              <a:rPr lang="ru-RU" dirty="0"/>
              <a:t> эффекты общего экономического пространства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F999BE-03AD-4AC2-8411-F072A9CA3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01AF41-ABDB-4626-B522-422676ABA90D}" type="slidenum">
              <a:rPr lang="ru-RU" altLang="ru-RU" smtClean="0"/>
              <a:pPr>
                <a:defRPr/>
              </a:pPr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38024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7E4A02-96EE-4C8D-ABF8-4ADF2D76E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Взвесим за и против?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30E8FC0-E225-43EB-BCC0-6D2316D3B8E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8" y="1900218"/>
            <a:ext cx="3924300" cy="3971963"/>
          </a:xfrm>
        </p:spPr>
      </p:pic>
      <p:sp>
        <p:nvSpPr>
          <p:cNvPr id="7" name="Объект 6">
            <a:extLst>
              <a:ext uri="{FF2B5EF4-FFF2-40B4-BE49-F238E27FC236}">
                <a16:creationId xmlns:a16="http://schemas.microsoft.com/office/drawing/2014/main" id="{53A8819E-F6DB-4666-A3B9-EA8C9606209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Если так, то что делают на саммитах президенты и премьеры?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E152599-FE1C-46D4-9049-A38F746FC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01AF41-ABDB-4626-B522-422676ABA90D}" type="slidenum">
              <a:rPr lang="ru-RU" altLang="ru-RU" smtClean="0"/>
              <a:pPr>
                <a:defRPr/>
              </a:pPr>
              <a:t>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2759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99B93A-C949-4B6A-8C08-8FF251541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674" y="304800"/>
            <a:ext cx="8317805" cy="1216025"/>
          </a:xfrm>
        </p:spPr>
        <p:txBody>
          <a:bodyPr/>
          <a:lstStyle/>
          <a:p>
            <a:r>
              <a:rPr lang="ru-RU" b="1" dirty="0">
                <a:solidFill>
                  <a:schemeClr val="accent6"/>
                </a:solidFill>
              </a:rPr>
              <a:t>Виды целей. 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Мосты и дамбы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7C28A7-22C0-4549-BE80-BF3B01D19D6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Позитивные:</a:t>
            </a:r>
            <a:r>
              <a:rPr lang="ru-RU" dirty="0"/>
              <a:t> </a:t>
            </a:r>
          </a:p>
          <a:p>
            <a:pPr marL="0" indent="0">
              <a:buNone/>
            </a:pPr>
            <a:r>
              <a:rPr lang="ru-RU" dirty="0"/>
              <a:t>Создать новое благо.</a:t>
            </a:r>
          </a:p>
          <a:p>
            <a:pPr marL="0" indent="0">
              <a:buNone/>
            </a:pPr>
            <a:r>
              <a:rPr lang="ru-RU" dirty="0"/>
              <a:t>Направить события в благоприятное русло.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/>
              <a:t>Получить выгоды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5318A7-0204-426D-B68D-4E681A2845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4033018" cy="4267200"/>
          </a:xfrm>
        </p:spPr>
        <p:txBody>
          <a:bodyPr/>
          <a:lstStyle/>
          <a:p>
            <a:r>
              <a:rPr lang="ru-RU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Негативные:</a:t>
            </a:r>
          </a:p>
          <a:p>
            <a:pPr marL="0" indent="0">
              <a:buNone/>
            </a:pPr>
            <a:r>
              <a:rPr lang="ru-RU" dirty="0"/>
              <a:t>Отвести угрозу.</a:t>
            </a:r>
          </a:p>
          <a:p>
            <a:pPr marL="0" indent="0">
              <a:buNone/>
            </a:pPr>
            <a:r>
              <a:rPr lang="ru-RU" dirty="0"/>
              <a:t>Не допустить развития событий по негативному  сценарию.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/>
              <a:t>Предотвратить ущерб 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96158F-17C7-4890-8CEB-8C3641108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CE6C21-72F6-44CF-82F9-26FC43C5CAD5}" type="slidenum">
              <a:rPr lang="ru-RU" altLang="ru-RU" smtClean="0"/>
              <a:pPr>
                <a:defRPr/>
              </a:pPr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818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0DB2F3-F515-4C36-858D-81BB472C0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Альтернативная карта мира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5E1A43-9141-4320-8B6E-8BC7701172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44626" y="1628801"/>
            <a:ext cx="3691870" cy="4616424"/>
          </a:xfrm>
        </p:spPr>
        <p:txBody>
          <a:bodyPr/>
          <a:lstStyle/>
          <a:p>
            <a:r>
              <a:rPr lang="ru-RU" dirty="0"/>
              <a:t>Защита интересов региона в глобальном соревновании</a:t>
            </a:r>
          </a:p>
          <a:p>
            <a:r>
              <a:rPr lang="ru-RU" dirty="0"/>
              <a:t>Максимизация отдачи от внутренних ресурсов</a:t>
            </a:r>
            <a:r>
              <a:rPr lang="en-US" dirty="0"/>
              <a:t>/</a:t>
            </a:r>
            <a:r>
              <a:rPr lang="ru-RU" dirty="0"/>
              <a:t>рынка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E994553-F94E-4D48-B2FD-18FA77100D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7129" y="1844824"/>
            <a:ext cx="4737497" cy="3548608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5BF1703-15D9-4B62-84A0-0045E0D7E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CE6C21-72F6-44CF-82F9-26FC43C5CAD5}" type="slidenum">
              <a:rPr lang="ru-RU" altLang="ru-RU" smtClean="0"/>
              <a:pPr>
                <a:defRPr/>
              </a:pPr>
              <a:t>8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49387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AEFC1475-E680-438F-9F22-4213D814C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Интеграция – инструмент глобализации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843FC200-B270-4275-A367-2595158ADF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Внешние цели слабо артикулируются.</a:t>
            </a:r>
          </a:p>
          <a:p>
            <a:r>
              <a:rPr lang="ru-RU" dirty="0"/>
              <a:t>Трудно различить внешние позитивные и негативные цели.</a:t>
            </a:r>
          </a:p>
          <a:p>
            <a:r>
              <a:rPr lang="ru-RU" dirty="0"/>
              <a:t>Внутренние негативные цели – белое пятно в политическом дискурсе. 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ECDAC17-B6E5-403D-894C-352E244B5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CE6C21-72F6-44CF-82F9-26FC43C5CAD5}" type="slidenum">
              <a:rPr lang="ru-RU" altLang="ru-RU" smtClean="0"/>
              <a:pPr>
                <a:defRPr/>
              </a:pPr>
              <a:t>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34581550"/>
      </p:ext>
    </p:extLst>
  </p:cSld>
  <p:clrMapOvr>
    <a:masterClrMapping/>
  </p:clrMapOvr>
</p:sld>
</file>

<file path=ppt/theme/theme1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Profile</Template>
  <TotalTime>2026</TotalTime>
  <Words>206</Words>
  <Application>Microsoft Office PowerPoint</Application>
  <PresentationFormat>Экран (4:3)</PresentationFormat>
  <Paragraphs>63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Arial</vt:lpstr>
      <vt:lpstr>Verdana</vt:lpstr>
      <vt:lpstr>Wingdings</vt:lpstr>
      <vt:lpstr>Profile</vt:lpstr>
      <vt:lpstr>Региональная интеграция:  матрица целей  </vt:lpstr>
      <vt:lpstr>Зачем нужна интеграция? </vt:lpstr>
      <vt:lpstr>Regional Comprehensive Economic Partnership 15/11/2020</vt:lpstr>
      <vt:lpstr>Выгоды</vt:lpstr>
      <vt:lpstr>Издержки</vt:lpstr>
      <vt:lpstr>Взвесим за и против? </vt:lpstr>
      <vt:lpstr>Виды целей. Мосты и дамбы</vt:lpstr>
      <vt:lpstr>Альтернативная карта мира</vt:lpstr>
      <vt:lpstr>Интеграция – инструмент глобализации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Bytorina_O_V</dc:creator>
  <cp:lastModifiedBy>Ольга</cp:lastModifiedBy>
  <cp:revision>107</cp:revision>
  <dcterms:created xsi:type="dcterms:W3CDTF">2006-11-09T08:03:11Z</dcterms:created>
  <dcterms:modified xsi:type="dcterms:W3CDTF">2020-11-27T07:05:47Z</dcterms:modified>
</cp:coreProperties>
</file>