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8" r:id="rId5"/>
    <p:sldId id="265" r:id="rId6"/>
    <p:sldId id="264" r:id="rId7"/>
    <p:sldId id="266" r:id="rId8"/>
    <p:sldId id="257" r:id="rId9"/>
    <p:sldId id="260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8AD15-566F-4490-B37A-D23A3D7FD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FEA519-A30B-4CEC-8102-9506F8409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329387-123E-4B18-AF2B-22B2E27FE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1DEC-515F-44DA-8F66-81523879838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44137-B8BE-47C6-AE35-7BA0B993E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C64FF8-3759-4859-A87F-6399D9B8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1B77-ADF9-4F09-8328-22531635F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25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66AC0-81A5-40F6-899A-9C8B7E70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2ED783-899D-45BB-90ED-0EB4F7976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877DF2-1849-4D9E-A254-BDCCD5F9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1DEC-515F-44DA-8F66-81523879838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7CDF7-DF00-45CF-A063-76D496AF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B471A-95C7-4AB2-9723-55C42BAE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1B77-ADF9-4F09-8328-22531635F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D3B4BC-559A-4EE7-B5B6-DD2A3012E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751D6E-042E-436A-B68D-AE64C0EDA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61A6E2-F477-4884-807B-3BC724EE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1DEC-515F-44DA-8F66-81523879838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DFC2B-4AC4-48F5-A472-49CF2DBC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8B3EB-7423-41CF-B832-51A9E8BE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1B77-ADF9-4F09-8328-22531635F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8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110F6-0FFD-413E-B8E5-98E7AA08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428AF9-0002-4C77-94B6-4770F8112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951AAB-2214-42B2-9F27-28858CE8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1DEC-515F-44DA-8F66-81523879838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0053B-80A5-4B24-B975-575AEB1E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8C8203-8893-489F-87B5-9B226AF3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1B77-ADF9-4F09-8328-22531635F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9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0CF66-6754-4021-A839-98CED30F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0FFCE7-040F-4126-AFBD-D2BF6C283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130ED9-24F2-4345-9347-9064A014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1DEC-515F-44DA-8F66-81523879838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481B4B-85D0-4C05-A7F5-29159B947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D1D45-500A-49D8-B885-8B7809B5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1B77-ADF9-4F09-8328-22531635F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6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AFC60-C838-4A09-98A6-5D3FED01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AF8899-EB0A-46D8-8980-522265C0C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A9BB4F-2080-448F-A7D7-298977E52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8800BE-BFD1-45CB-AA4D-EB28D4FC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1DEC-515F-44DA-8F66-81523879838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D461CE-D5F6-4039-85CD-1BBC4C736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0A83A9-9E51-4B70-94F4-DD324168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1B77-ADF9-4F09-8328-22531635F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3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1ABE6-ED13-4C9E-91BF-6A3FE1E17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BA1847-6C86-4204-9E54-FED63B26B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95A29B-1706-4F7D-A0ED-99EECF044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9EDDB9-5243-492E-B1C7-C3EC13762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E2904F-8568-4C6B-9711-89CA07C09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E33AFE-3A12-4E30-8140-56FD8222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1DEC-515F-44DA-8F66-81523879838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53B3D0-0F03-4859-BEBE-DF9D1431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D0F652-B0D7-47D8-92EE-1D0B3E9F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1B77-ADF9-4F09-8328-22531635F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75F43-9669-4D27-AE02-9779EA7B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B972C9-A9F4-4ABB-92AF-DA0D476F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1DEC-515F-44DA-8F66-81523879838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210EB6-E32C-471D-AB39-8ABD0DBE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6ED2C6-523A-42C4-82B4-B0AA1AA1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1B77-ADF9-4F09-8328-22531635F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5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E418F7-36F6-45EB-AD79-46B66471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1DEC-515F-44DA-8F66-81523879838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8CCF41-F322-4890-BA6E-CE1C788E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4C5A6E-9B84-42EA-B0C5-56C8D01B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1B77-ADF9-4F09-8328-22531635F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45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F7A69-3672-43F0-B9C0-24C32077E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D61A80-5890-4958-9D1A-1602A80FD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683D81-044F-46B2-8BAE-BC86F3222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34743D-4A91-4CF1-8041-635808B7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1DEC-515F-44DA-8F66-81523879838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624211-1A27-4B32-AAF8-DC992D63A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4CA27-9232-48CA-BA0B-10FA272C4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1B77-ADF9-4F09-8328-22531635F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92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AC957-FBF1-4FA3-9413-F1EA067DD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3E2308-267F-4180-89DF-2460018A2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4989B4-1899-4882-B958-F5A8FFF01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A2A433-B695-450A-AFAD-F444909B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1DEC-515F-44DA-8F66-81523879838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8BDB41-D3F6-48C3-8F1E-D5AA461E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E59D2-4EE9-4462-BB22-68A2124C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1B77-ADF9-4F09-8328-22531635F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AF965-DB53-4E71-8A56-2836D5D4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5E3EC2-5A14-4DB7-B24A-D3E7F2D21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F3D55A-902C-4898-BE80-FD111A656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1DEC-515F-44DA-8F66-815238798384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C8512E-CBB4-4A3D-B00D-F622A71BA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5F81FC-F164-4D57-9548-70076DABE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51B77-ADF9-4F09-8328-22531635F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6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-syndicate.org/onpoint/the-economy-we-need-by-joseph-e-stiglitz-2019-05?barrier=accesspaylog" TargetMode="External"/><Relationship Id="rId2" Type="http://schemas.openxmlformats.org/officeDocument/2006/relationships/hyperlink" Target="https://www.project-syndicate.org/columnist/joseph-e-stiglitz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CF7FE-266E-4147-937F-565374C11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991" y="2853842"/>
            <a:ext cx="9250017" cy="3152154"/>
          </a:xfrm>
        </p:spPr>
        <p:txBody>
          <a:bodyPr>
            <a:normAutofit fontScale="90000"/>
          </a:bodyPr>
          <a:lstStyle/>
          <a:p>
            <a:br>
              <a:rPr lang="ru-RU" b="1" u="sng" dirty="0"/>
            </a:br>
            <a:br>
              <a:rPr lang="ru-RU" b="1" u="sng" dirty="0"/>
            </a:br>
            <a:r>
              <a:rPr lang="ru-RU" sz="3600" dirty="0"/>
              <a:t>IV ЛИВЕНЦЕВСКИЕ ЧТЕНИЯ «НОВАЯ ПАРАДИГМА РАЗВИТИЯ МЕЖДУНАРОДНЫХ ЭКОНОМИЧЕСКИХ ОТНОШЕНИЙ: ВЫЗОВЫ И ПЕРСПЕКТИВЫ ДЛЯ РОССИИ»</a:t>
            </a:r>
            <a:br>
              <a:rPr lang="ru-RU" sz="5400" dirty="0"/>
            </a:br>
            <a:r>
              <a:rPr lang="ru-RU" sz="4900" b="1" u="sng" dirty="0"/>
              <a:t>Кондратьева Н.Б.</a:t>
            </a:r>
            <a:r>
              <a:rPr lang="ru-RU" sz="4900" dirty="0"/>
              <a:t>, к.э.н., доц., </a:t>
            </a:r>
            <a:r>
              <a:rPr lang="ru-RU" sz="4900" dirty="0" err="1"/>
              <a:t>в.н.с</a:t>
            </a:r>
            <a:r>
              <a:rPr lang="ru-RU" sz="4900" dirty="0"/>
              <a:t>., уч. секретарь Института Европы РАН </a:t>
            </a:r>
            <a:br>
              <a:rPr lang="ru-RU" sz="4900" dirty="0"/>
            </a:br>
            <a:br>
              <a:rPr lang="ru-RU" sz="4900" dirty="0"/>
            </a:br>
            <a:r>
              <a:rPr lang="ru-RU" sz="4900" b="1" dirty="0"/>
              <a:t>Доклад </a:t>
            </a:r>
            <a:br>
              <a:rPr lang="ru-RU" sz="4900" b="1" u="sng" dirty="0"/>
            </a:br>
            <a:r>
              <a:rPr lang="ru-RU" sz="4900" b="1" u="sng" dirty="0"/>
              <a:t>«Декалог аграрной цифровизации ЕС»</a:t>
            </a:r>
            <a:endParaRPr lang="ru-RU" sz="49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53E0C8-2E2C-4309-8EF8-6D53CD7369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590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AB182D-3DD8-43F4-9100-65FAED0D1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68" y="295783"/>
            <a:ext cx="4429332" cy="626643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FA75C6-5436-4487-AAB6-A1C63478C406}"/>
              </a:ext>
            </a:extLst>
          </p:cNvPr>
          <p:cNvSpPr/>
          <p:nvPr/>
        </p:nvSpPr>
        <p:spPr>
          <a:xfrm>
            <a:off x="5499652" y="1260398"/>
            <a:ext cx="6096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к 2030 г. :</a:t>
            </a:r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сокращение выбросов парниковых газов до 55% по сравнению с уровнем 1990 года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сокращение использования 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пестицидов на 50%, 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удобрений на 20%,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противомикробных препаратов на 50%,</a:t>
            </a:r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- доведение до 25% 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доли органического земледелия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019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09B312-3F82-44AB-AFBD-10432652A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07" y="457200"/>
            <a:ext cx="4085397" cy="58630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121D2-FC7E-4132-884C-3E40ECE9C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127160-F3A5-425D-A5F7-6F5F46397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Аналитическая записка ОЭСР [</a:t>
            </a:r>
            <a:r>
              <a:rPr lang="en-US" dirty="0"/>
              <a:t>Policy Implications of Coronavirus Crisis for Rural Development. 16 June. OECD 2020. 22 p.</a:t>
            </a:r>
            <a:r>
              <a:rPr lang="ru-RU" dirty="0"/>
              <a:t>]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«Сельская местность – безопасное место жительства и временное убежище»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1EE9C7-7130-4F7F-A52C-D2EDFC57B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80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66DEC0-362D-4EE6-8731-2BADF9CCEAEA}"/>
              </a:ext>
            </a:extLst>
          </p:cNvPr>
          <p:cNvSpPr/>
          <p:nvPr/>
        </p:nvSpPr>
        <p:spPr>
          <a:xfrm>
            <a:off x="1060174" y="1683026"/>
            <a:ext cx="9912626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«Компьютеры проникли повсюду, кроме статистических данных об эффективности»</a:t>
            </a:r>
          </a:p>
          <a:p>
            <a:pPr marL="899160"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Robert Solow, “We’d better watch out”,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New York Times Book Review, July 12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1987. P. 36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2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23A629-A120-43F9-9220-23BAC5374F4F}"/>
              </a:ext>
            </a:extLst>
          </p:cNvPr>
          <p:cNvSpPr/>
          <p:nvPr/>
        </p:nvSpPr>
        <p:spPr>
          <a:xfrm>
            <a:off x="424071" y="278296"/>
            <a:ext cx="11370364" cy="5914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«Склонность капитализма к эффективности не позволит стабилизировать климат или защитить планету от дефицита ресурсов»</a:t>
            </a:r>
          </a:p>
          <a:p>
            <a:pPr marL="899160">
              <a:lnSpc>
                <a:spcPct val="107000"/>
              </a:lnSpc>
              <a:spcAft>
                <a:spcPts val="80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Jackson T. </a:t>
            </a:r>
            <a:r>
              <a:rPr lang="en-US" sz="3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Prosperity without growth? The transition to a sustainable economy.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Development Commission. 2009</a:t>
            </a:r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99160">
              <a:lnSpc>
                <a:spcPct val="107000"/>
              </a:lnSpc>
              <a:spcAft>
                <a:spcPts val="800"/>
              </a:spcAft>
            </a:pPr>
            <a:endParaRPr 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«Только новый общественный договор, гарантирующий здравоохранение, образование, пенсии, жилье, работу за достойную оплату может спасти либеральную демократию»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Stiglitz </a:t>
            </a:r>
            <a:r>
              <a:rPr lang="en-US" sz="3000" u="sng" strike="noStrike" cap="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 </a:t>
            </a:r>
            <a:r>
              <a:rPr lang="ru-RU" sz="3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Economy We Need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Project Syndicate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3.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2019.</a:t>
            </a:r>
            <a:endParaRPr 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3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064E6-E744-48F4-B90D-DF340839D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21555-DAF2-43A3-8E08-4E56426D3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560FF2-E82E-474F-8484-D284C3A41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0F418E-9B33-4DA6-A912-96847A533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375" y="457200"/>
            <a:ext cx="4130123" cy="58492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55FAEB-FF8A-4AB8-89E4-86B6A5E1B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382" y="457200"/>
            <a:ext cx="4130122" cy="58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3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058E9-833A-4777-BCE4-C6B4DF86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A5D2C9-5E81-41A7-9924-8961DF47D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- 31% фермеров в ЕС старше 65 лет, </a:t>
            </a:r>
          </a:p>
          <a:p>
            <a:pPr marL="0" indent="0">
              <a:buNone/>
            </a:pPr>
            <a:r>
              <a:rPr lang="ru-RU" dirty="0"/>
              <a:t>6% фермеров моложе 35 лет </a:t>
            </a:r>
          </a:p>
          <a:p>
            <a:pPr marL="0" indent="0">
              <a:buNone/>
            </a:pPr>
            <a:r>
              <a:rPr lang="ru-RU" dirty="0"/>
              <a:t>- В Португалии 50% фермеров старше 65 лет</a:t>
            </a:r>
          </a:p>
          <a:p>
            <a:pPr marL="0" indent="0">
              <a:buNone/>
            </a:pPr>
            <a:r>
              <a:rPr lang="ru-RU" dirty="0"/>
              <a:t>- На одного фермера моложе 35 лет в ЕС приходится 6 фермеров старше 65 лет </a:t>
            </a:r>
          </a:p>
          <a:p>
            <a:pPr marL="0" indent="0">
              <a:buNone/>
            </a:pPr>
            <a:r>
              <a:rPr lang="ru-RU" dirty="0"/>
              <a:t>- 70% фермеров не получили никакой сельскохозяйственной подготовки, кроме собственного практического опыта. В Румынии, Болгарии, Греции, Хорватии, Кипре и Мальте эта доля превышает 90%.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A7FDFC-7272-4256-AB87-6CF5FA275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B8E254-86EC-4918-ABDD-6836D1347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32" y="259884"/>
            <a:ext cx="4455147" cy="63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2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98767-B57A-4F1F-B91C-F266DBDF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243C06-A41D-4BE8-9456-32D1D9DFB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B9097C-22B8-475C-A3FC-305CB91C5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82463F-9E40-4CF6-8CE1-8F945B01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983" y="369937"/>
            <a:ext cx="4302403" cy="6108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3C7FCB-3C5F-4122-A788-FAAAB7FB3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389" y="436992"/>
            <a:ext cx="4392431" cy="61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4218AB-465F-455A-ACDB-28DF6A9B2C7E}"/>
              </a:ext>
            </a:extLst>
          </p:cNvPr>
          <p:cNvSpPr/>
          <p:nvPr/>
        </p:nvSpPr>
        <p:spPr>
          <a:xfrm>
            <a:off x="1736035" y="375247"/>
            <a:ext cx="8719930" cy="610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/>
              <a:t>ДЕКАЛОГ АГРАРНОЙ ЦИФРОВИЗАЦИИ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200" dirty="0"/>
              <a:t>Адекватная телекоммуникационная связь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/>
              <a:t>			</a:t>
            </a:r>
            <a:r>
              <a:rPr lang="ru-RU" sz="2200" i="1" dirty="0"/>
              <a:t>Цель – доступ к рынку и ресурсам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/>
              <a:t>2. Совмещение технологий искусственного интеллекта с традиционными геоинформационными системами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/>
              <a:t>			</a:t>
            </a:r>
            <a:r>
              <a:rPr lang="ru-RU" sz="2200" i="1" dirty="0"/>
              <a:t>Цель – контроль и рационализация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/>
              <a:t>3. Внедрение платформенных технологий утилизации продукции.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/>
              <a:t>			</a:t>
            </a:r>
            <a:r>
              <a:rPr lang="ru-RU" sz="2200" i="1" dirty="0"/>
              <a:t>Цель – сокращение отходов и излишков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/>
              <a:t>4. Применение интерактивных форм передачи базовых навыков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/>
              <a:t>			</a:t>
            </a:r>
            <a:r>
              <a:rPr lang="ru-RU" sz="2200" i="1" dirty="0"/>
              <a:t>Цель – равенство шансов для всех фермеров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/>
              <a:t>5. Запрет дискриминации в электронной торговле сельхозпродукцией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/>
              <a:t>			</a:t>
            </a:r>
            <a:r>
              <a:rPr lang="ru-RU" sz="2200" i="1" dirty="0"/>
              <a:t>Цель – укрепление единого рынка ЕС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338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0F1A6E-EA71-4DF4-B1E0-83873BCAE3FB}"/>
              </a:ext>
            </a:extLst>
          </p:cNvPr>
          <p:cNvSpPr/>
          <p:nvPr/>
        </p:nvSpPr>
        <p:spPr>
          <a:xfrm>
            <a:off x="1504121" y="689788"/>
            <a:ext cx="918375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ДЕКАЛОГ АГРАРНОЙ ЦИФРОВИЗАЦИИ</a:t>
            </a:r>
          </a:p>
          <a:p>
            <a:endParaRPr lang="ru-RU" dirty="0"/>
          </a:p>
          <a:p>
            <a:r>
              <a:rPr lang="ru-RU" sz="2200" dirty="0"/>
              <a:t>6. Использование интернета вещей для сбора сельскохозяйственных данных</a:t>
            </a:r>
          </a:p>
          <a:p>
            <a:r>
              <a:rPr lang="ru-RU" sz="2200" dirty="0"/>
              <a:t>	</a:t>
            </a:r>
            <a:r>
              <a:rPr lang="ru-RU" sz="2200" i="1" dirty="0"/>
              <a:t>Цель – получение объективных данных и мониторинг проблем</a:t>
            </a:r>
          </a:p>
          <a:p>
            <a:r>
              <a:rPr lang="ru-RU" sz="2200" dirty="0"/>
              <a:t>7. Ответственность за невыполнение правил и целевых показателей. </a:t>
            </a:r>
          </a:p>
          <a:p>
            <a:r>
              <a:rPr lang="ru-RU" sz="2200" dirty="0"/>
              <a:t>	</a:t>
            </a:r>
            <a:r>
              <a:rPr lang="ru-RU" sz="2200" i="1" dirty="0"/>
              <a:t>Цель – эффективная конкуренция</a:t>
            </a:r>
          </a:p>
          <a:p>
            <a:r>
              <a:rPr lang="ru-RU" sz="2200" dirty="0"/>
              <a:t>8. Применение </a:t>
            </a:r>
            <a:r>
              <a:rPr lang="ru-RU" sz="2200" dirty="0" err="1"/>
              <a:t>блокчейн</a:t>
            </a:r>
            <a:r>
              <a:rPr lang="ru-RU" sz="2200" dirty="0"/>
              <a:t>-технологий в поставках агропродовольственных товаров</a:t>
            </a:r>
          </a:p>
          <a:p>
            <a:r>
              <a:rPr lang="ru-RU" sz="2200" dirty="0"/>
              <a:t>	</a:t>
            </a:r>
            <a:r>
              <a:rPr lang="ru-RU" sz="2200" i="1" dirty="0"/>
              <a:t>Цель – повышение прозрачности рынка</a:t>
            </a:r>
          </a:p>
          <a:p>
            <a:r>
              <a:rPr lang="ru-RU" sz="2200" dirty="0"/>
              <a:t>9. Предоставление стимулов для накопления и распространения данных, принадлежащих фермеру </a:t>
            </a:r>
          </a:p>
          <a:p>
            <a:r>
              <a:rPr lang="ru-RU" sz="2200" dirty="0"/>
              <a:t>	</a:t>
            </a:r>
            <a:r>
              <a:rPr lang="ru-RU" sz="2200" i="1" dirty="0"/>
              <a:t>Цель – укрепление основ экономики данных</a:t>
            </a:r>
          </a:p>
          <a:p>
            <a:r>
              <a:rPr lang="ru-RU" sz="2200" dirty="0"/>
              <a:t>10. Применение этических норм в управлении данными и развитии искусственного интеллекта </a:t>
            </a:r>
          </a:p>
          <a:p>
            <a:r>
              <a:rPr lang="ru-RU" sz="2200" dirty="0"/>
              <a:t>	</a:t>
            </a:r>
            <a:r>
              <a:rPr lang="ru-RU" sz="2200" i="1" dirty="0"/>
              <a:t>Цель – укрепление основ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481156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181</Words>
  <Application>Microsoft Office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  IV ЛИВЕНЦЕВСКИЕ ЧТЕНИЯ «НОВАЯ ПАРАДИГМА РАЗВИТИЯ МЕЖДУНАРОДНЫХ ЭКОНОМИЧЕСКИХ ОТНОШЕНИЙ: ВЫЗОВЫ И ПЕРСПЕКТИВЫ ДЛЯ РОССИИ» Кондратьева Н.Б., к.э.н., доц., в.н.с., уч. секретарь Института Европы РАН   Доклад  «Декалог аграрной цифровизации ЕС»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29</cp:revision>
  <dcterms:created xsi:type="dcterms:W3CDTF">2020-11-15T09:44:44Z</dcterms:created>
  <dcterms:modified xsi:type="dcterms:W3CDTF">2020-11-27T11:24:53Z</dcterms:modified>
</cp:coreProperties>
</file>