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70" r:id="rId4"/>
    <p:sldId id="257" r:id="rId5"/>
    <p:sldId id="271" r:id="rId6"/>
    <p:sldId id="268" r:id="rId7"/>
    <p:sldId id="258" r:id="rId8"/>
    <p:sldId id="272" r:id="rId9"/>
    <p:sldId id="259" r:id="rId10"/>
    <p:sldId id="261" r:id="rId11"/>
    <p:sldId id="260" r:id="rId12"/>
    <p:sldId id="263" r:id="rId13"/>
    <p:sldId id="273" r:id="rId14"/>
    <p:sldId id="264" r:id="rId15"/>
    <p:sldId id="265" r:id="rId16"/>
    <p:sldId id="266" r:id="rId17"/>
    <p:sldId id="274" r:id="rId18"/>
    <p:sldId id="26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EC5CDB0-B39F-4223-9582-DD92A9E4E644}">
          <p14:sldIdLst>
            <p14:sldId id="256"/>
            <p14:sldId id="262"/>
            <p14:sldId id="270"/>
            <p14:sldId id="257"/>
            <p14:sldId id="271"/>
            <p14:sldId id="268"/>
            <p14:sldId id="258"/>
            <p14:sldId id="272"/>
            <p14:sldId id="259"/>
            <p14:sldId id="261"/>
            <p14:sldId id="260"/>
            <p14:sldId id="263"/>
            <p14:sldId id="273"/>
            <p14:sldId id="264"/>
            <p14:sldId id="265"/>
            <p14:sldId id="266"/>
            <p14:sldId id="274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Слесаренко" userId="663c6865cb7aff61" providerId="LiveId" clId="{DFB59B6F-3ED0-4C98-9FA7-867B9E26F19E}"/>
    <pc:docChg chg="modSld">
      <pc:chgData name="Мария Слесаренко" userId="663c6865cb7aff61" providerId="LiveId" clId="{DFB59B6F-3ED0-4C98-9FA7-867B9E26F19E}" dt="2023-03-27T14:57:11.593" v="21" actId="20577"/>
      <pc:docMkLst>
        <pc:docMk/>
      </pc:docMkLst>
      <pc:sldChg chg="modSp mod">
        <pc:chgData name="Мария Слесаренко" userId="663c6865cb7aff61" providerId="LiveId" clId="{DFB59B6F-3ED0-4C98-9FA7-867B9E26F19E}" dt="2023-03-27T08:31:02.666" v="14" actId="20577"/>
        <pc:sldMkLst>
          <pc:docMk/>
          <pc:sldMk cId="2497325405" sldId="259"/>
        </pc:sldMkLst>
        <pc:spChg chg="mod">
          <ac:chgData name="Мария Слесаренко" userId="663c6865cb7aff61" providerId="LiveId" clId="{DFB59B6F-3ED0-4C98-9FA7-867B9E26F19E}" dt="2023-03-27T08:31:02.666" v="14" actId="20577"/>
          <ac:spMkLst>
            <pc:docMk/>
            <pc:sldMk cId="2497325405" sldId="259"/>
            <ac:spMk id="7" creationId="{AF83AE85-4D3C-93FF-6FFA-7FBDBB8D8643}"/>
          </ac:spMkLst>
        </pc:spChg>
      </pc:sldChg>
      <pc:sldChg chg="modSp mod">
        <pc:chgData name="Мария Слесаренко" userId="663c6865cb7aff61" providerId="LiveId" clId="{DFB59B6F-3ED0-4C98-9FA7-867B9E26F19E}" dt="2023-03-27T14:57:11.593" v="21" actId="20577"/>
        <pc:sldMkLst>
          <pc:docMk/>
          <pc:sldMk cId="804871727" sldId="260"/>
        </pc:sldMkLst>
        <pc:spChg chg="mod">
          <ac:chgData name="Мария Слесаренко" userId="663c6865cb7aff61" providerId="LiveId" clId="{DFB59B6F-3ED0-4C98-9FA7-867B9E26F19E}" dt="2023-03-27T14:57:11.593" v="21" actId="20577"/>
          <ac:spMkLst>
            <pc:docMk/>
            <pc:sldMk cId="804871727" sldId="260"/>
            <ac:spMk id="6" creationId="{E87E95B0-E294-503E-DE68-940AD0FF2ADD}"/>
          </ac:spMkLst>
        </pc:spChg>
      </pc:sldChg>
      <pc:sldChg chg="modSp mod">
        <pc:chgData name="Мария Слесаренко" userId="663c6865cb7aff61" providerId="LiveId" clId="{DFB59B6F-3ED0-4C98-9FA7-867B9E26F19E}" dt="2023-03-27T08:30:08.786" v="1" actId="14100"/>
        <pc:sldMkLst>
          <pc:docMk/>
          <pc:sldMk cId="466572186" sldId="262"/>
        </pc:sldMkLst>
        <pc:spChg chg="mod">
          <ac:chgData name="Мария Слесаренко" userId="663c6865cb7aff61" providerId="LiveId" clId="{DFB59B6F-3ED0-4C98-9FA7-867B9E26F19E}" dt="2023-03-27T08:30:08.786" v="1" actId="14100"/>
          <ac:spMkLst>
            <pc:docMk/>
            <pc:sldMk cId="466572186" sldId="262"/>
            <ac:spMk id="3" creationId="{AC250DA3-B3AA-8E09-31F6-B7FFA4EB6DFB}"/>
          </ac:spMkLst>
        </pc:spChg>
        <pc:picChg chg="mod">
          <ac:chgData name="Мария Слесаренко" userId="663c6865cb7aff61" providerId="LiveId" clId="{DFB59B6F-3ED0-4C98-9FA7-867B9E26F19E}" dt="2023-03-27T08:30:02.647" v="0" actId="14100"/>
          <ac:picMkLst>
            <pc:docMk/>
            <pc:sldMk cId="466572186" sldId="262"/>
            <ac:picMk id="5" creationId="{951CEEDA-6E5E-FBB0-425B-C6EAED90F7A1}"/>
          </ac:picMkLst>
        </pc:picChg>
      </pc:sldChg>
      <pc:sldChg chg="modSp mod">
        <pc:chgData name="Мария Слесаренко" userId="663c6865cb7aff61" providerId="LiveId" clId="{DFB59B6F-3ED0-4C98-9FA7-867B9E26F19E}" dt="2023-03-27T08:33:59.383" v="16" actId="20577"/>
        <pc:sldMkLst>
          <pc:docMk/>
          <pc:sldMk cId="3839152448" sldId="263"/>
        </pc:sldMkLst>
        <pc:spChg chg="mod">
          <ac:chgData name="Мария Слесаренко" userId="663c6865cb7aff61" providerId="LiveId" clId="{DFB59B6F-3ED0-4C98-9FA7-867B9E26F19E}" dt="2023-03-27T08:33:59.383" v="16" actId="20577"/>
          <ac:spMkLst>
            <pc:docMk/>
            <pc:sldMk cId="3839152448" sldId="263"/>
            <ac:spMk id="3" creationId="{BD04EA4D-DD30-3200-A96F-1A52E1CF49DC}"/>
          </ac:spMkLst>
        </pc:spChg>
      </pc:sldChg>
      <pc:sldChg chg="modSp mod">
        <pc:chgData name="Мария Слесаренко" userId="663c6865cb7aff61" providerId="LiveId" clId="{DFB59B6F-3ED0-4C98-9FA7-867B9E26F19E}" dt="2023-03-27T08:34:34.419" v="17" actId="20577"/>
        <pc:sldMkLst>
          <pc:docMk/>
          <pc:sldMk cId="426736586" sldId="265"/>
        </pc:sldMkLst>
        <pc:spChg chg="mod">
          <ac:chgData name="Мария Слесаренко" userId="663c6865cb7aff61" providerId="LiveId" clId="{DFB59B6F-3ED0-4C98-9FA7-867B9E26F19E}" dt="2023-03-27T08:34:34.419" v="17" actId="20577"/>
          <ac:spMkLst>
            <pc:docMk/>
            <pc:sldMk cId="426736586" sldId="265"/>
            <ac:spMk id="3" creationId="{6BBEAF09-06F4-9041-3CFA-10EB1F0313CA}"/>
          </ac:spMkLst>
        </pc:spChg>
      </pc:sldChg>
      <pc:sldChg chg="modSp mod">
        <pc:chgData name="Мария Слесаренко" userId="663c6865cb7aff61" providerId="LiveId" clId="{DFB59B6F-3ED0-4C98-9FA7-867B9E26F19E}" dt="2023-03-27T08:35:15.793" v="19" actId="255"/>
        <pc:sldMkLst>
          <pc:docMk/>
          <pc:sldMk cId="1162595451" sldId="266"/>
        </pc:sldMkLst>
        <pc:spChg chg="mod">
          <ac:chgData name="Мария Слесаренко" userId="663c6865cb7aff61" providerId="LiveId" clId="{DFB59B6F-3ED0-4C98-9FA7-867B9E26F19E}" dt="2023-03-27T08:35:15.793" v="19" actId="255"/>
          <ac:spMkLst>
            <pc:docMk/>
            <pc:sldMk cId="1162595451" sldId="266"/>
            <ac:spMk id="3" creationId="{415F69AA-9655-BFF0-8C04-CF8A0FB3EF00}"/>
          </ac:spMkLst>
        </pc:spChg>
      </pc:sldChg>
      <pc:sldChg chg="modSp mod">
        <pc:chgData name="Мария Слесаренко" userId="663c6865cb7aff61" providerId="LiveId" clId="{DFB59B6F-3ED0-4C98-9FA7-867B9E26F19E}" dt="2023-03-27T08:35:33.944" v="20" actId="20577"/>
        <pc:sldMkLst>
          <pc:docMk/>
          <pc:sldMk cId="3129136907" sldId="274"/>
        </pc:sldMkLst>
        <pc:spChg chg="mod">
          <ac:chgData name="Мария Слесаренко" userId="663c6865cb7aff61" providerId="LiveId" clId="{DFB59B6F-3ED0-4C98-9FA7-867B9E26F19E}" dt="2023-03-27T08:35:33.944" v="20" actId="20577"/>
          <ac:spMkLst>
            <pc:docMk/>
            <pc:sldMk cId="3129136907" sldId="274"/>
            <ac:spMk id="3" creationId="{CFB5E7C8-736F-8BC0-0F79-33DBFE0CB7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D22F-83B7-4623-8A35-798E4D3431BC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EF63B-D670-45CE-BB5E-27CCA196E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103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A8B30-ED43-E0EB-A14A-A88B6A7AA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1AA338-5EBA-96E1-681D-C4C39A918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9E00D0-635E-E289-4D07-D0A33C35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83F59-7FFE-DBF5-428F-5D7C065C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BE8290-C593-1280-F598-530E1A73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18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8A30E-E5BB-A19E-5739-CA5FE3D02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AAD0F6-1F92-B629-EA1A-1E66A29A5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627A05-83BA-B7C6-283C-F5EA39F0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C03A6-6551-9077-9835-C16CA59D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DE58F-E52F-5BA0-EDDC-B45B82F2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C6D90C-986A-68BE-357B-4682E60E2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AF06F5-C601-129C-AE48-3447B4823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8B755B-48B0-E2E1-4031-92097F915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A636B-327A-F261-5B5C-C0630AE9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F3524B-5382-FB96-C684-7AC1BD485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F1752-E440-1634-BCEF-F635A49A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910FE-9A36-B322-CF20-B656EFA57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1169B1-EA04-223D-6DBA-AEB3A5E4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518922-9E2B-F7DB-8FCB-27599B517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683C56-395E-68B9-526A-865A50F6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5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BBF59-7432-B244-F2B3-1EC82D4DC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C8A159-FD5E-0AF2-9124-C87AFFFE1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79475B-BBF4-894C-112A-3A1F8419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77DF7-4E25-F2A3-F9F0-0142F96D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0811D0-73C7-7281-6007-A8078685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A6407-D0CB-1833-E293-9F7FF79F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B6D8F5-1D43-ED27-8A29-16A78B453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F6818C-601E-0048-F0EC-40FE79B00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EB664B-77E5-70DD-4FF2-03A1B5944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D31083-F5AD-B0DF-80F5-C70E7BE1F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750F0-4D98-EFC1-BD8D-80D1DE29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1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08A15-9444-34BC-8773-932B2AC7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0185CA-CEB0-2249-B9F1-81C7E3380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24C19A-8B30-1EC1-8758-33A3F576D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7AF2A1-C945-BE9E-3BDF-057469F2F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D6A8FC-5C6D-93E6-FFAA-BF14BEBA2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F086A8-389F-9F62-7EDC-CA17DD60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0B0120-CE02-4B08-14D5-883B49CE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AE4A53-F462-7731-C836-120070BC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18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B17A-10D6-A29C-75AD-A2E55894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5AEB4DF-E771-157B-4AFE-5EDBC086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4BDDDE-3DB1-1936-9BD2-82B906B6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E45865-8FE1-C8EC-31B4-E21D9E1C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E62632-BDA0-2116-0EB5-097D9B1A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66C3A13-9D5F-676A-C346-3D7CE2DB0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EF1597-91CD-A070-EA4E-DCDBA925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51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8CB2B-C2BF-0E8F-4334-1C1993104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8431EB-3AF8-0FEA-EADB-8F4A06FC7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79D2169-3F03-4747-3D34-C9852D9B78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8389A0-3366-FA5A-E999-736ECCF0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F5D91-8F27-7D54-B824-4030585E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73B779-3C18-117A-E554-B10E9EB0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9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0BE63-A380-719D-2A3F-1E80CB2E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D96533-111E-CCFC-A3C3-365B1172D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EB65E4-CCBB-9444-533F-98860633C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653AF8-5862-4FD4-32DD-0A1AC18A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EF5A9C-9E6D-EB57-2A10-AD2257110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AEF948-09CD-8DFB-D926-FE244F781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756A7-3961-F261-7939-33438BB6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89FA03-2813-EAC4-8288-A33862C0F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15C73A-A7F4-1FE7-6D81-8335ACBF5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06809-DA4D-43E1-9CC3-832D16875561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3C7E0-7095-6824-9309-22426B02F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06AC0-F52F-B5F6-0216-7D27ABEB2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5D8D-30DA-4F86-AFF8-7BB7ECC56E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6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crdownload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india-uk-virtual-summit-may-2021-roadmap-2030-for-a-comprehensive-strategic-partnership/2030-roadmap-for-india-uk-future-relation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landscensus.gov.uk/about/2022-census/scotland-s-census-2022-what-happens-next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8A464-2819-1733-71B2-1A774F0CB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703" y="1112935"/>
            <a:ext cx="9329394" cy="2535237"/>
          </a:xfrm>
        </p:spPr>
        <p:txBody>
          <a:bodyPr>
            <a:normAutofit fontScale="90000"/>
          </a:bodyPr>
          <a:lstStyle/>
          <a:p>
            <a:r>
              <a:rPr lang="ru-RU" dirty="0"/>
              <a:t>Политика Великобритании в отношении стран Южной Азии</a:t>
            </a:r>
          </a:p>
        </p:txBody>
      </p:sp>
    </p:spTree>
    <p:extLst>
      <p:ext uri="{BB962C8B-B14F-4D97-AF65-F5344CB8AC3E}">
        <p14:creationId xmlns:p14="http://schemas.microsoft.com/office/powerpoint/2010/main" val="3183659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7A7E-2AAD-B243-B305-F0B634B1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3" y="365125"/>
            <a:ext cx="10684497" cy="954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Представители этнических сообществ в британском парламенте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2C20A0E-B509-1C9A-D871-165FCF5B6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5" y="1825625"/>
            <a:ext cx="10168389" cy="4351338"/>
          </a:xfrm>
        </p:spPr>
      </p:pic>
    </p:spTree>
    <p:extLst>
      <p:ext uri="{BB962C8B-B14F-4D97-AF65-F5344CB8AC3E}">
        <p14:creationId xmlns:p14="http://schemas.microsoft.com/office/powerpoint/2010/main" val="1473820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988C3-C039-1424-D227-6ECD57B3F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29" y="279125"/>
            <a:ext cx="10948448" cy="814385"/>
          </a:xfrm>
        </p:spPr>
        <p:txBody>
          <a:bodyPr>
            <a:normAutofit fontScale="90000"/>
          </a:bodyPr>
          <a:lstStyle/>
          <a:p>
            <a:r>
              <a:rPr lang="ru-RU" dirty="0"/>
              <a:t>Британский политический истеблишмент: этнические особенности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2208448-03FF-DFCC-D030-D1FA9E074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4" y="1386081"/>
            <a:ext cx="1834021" cy="24547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5E1E0A-C4C0-757E-660C-D69FB8DBE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787" y="1399698"/>
            <a:ext cx="1884623" cy="25036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FACF80-47F0-AB0C-2AB0-A01318B1F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844" y="1373381"/>
            <a:ext cx="1861825" cy="248016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B93CCA3-6C3A-E2B6-303B-78632E32C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1386081"/>
            <a:ext cx="3720887" cy="2418576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93282D6-2A0E-81EE-4C69-5C9843FE61C6}"/>
              </a:ext>
            </a:extLst>
          </p:cNvPr>
          <p:cNvSpPr txBox="1">
            <a:spLocks/>
          </p:cNvSpPr>
          <p:nvPr/>
        </p:nvSpPr>
        <p:spPr>
          <a:xfrm>
            <a:off x="405352" y="4641850"/>
            <a:ext cx="4941348" cy="2114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/>
          </a:p>
          <a:p>
            <a:r>
              <a:rPr lang="en-US" sz="1600" b="1" dirty="0"/>
              <a:t>15 </a:t>
            </a:r>
            <a:r>
              <a:rPr lang="ru-RU" sz="1600" b="1" dirty="0"/>
              <a:t>депутатов </a:t>
            </a:r>
            <a:r>
              <a:rPr lang="ru-RU" sz="1600" dirty="0"/>
              <a:t>индийского происхождения </a:t>
            </a:r>
          </a:p>
          <a:p>
            <a:endParaRPr lang="ru-RU" sz="1600" dirty="0"/>
          </a:p>
          <a:p>
            <a:r>
              <a:rPr lang="ru-RU" sz="1600" b="1" dirty="0"/>
              <a:t>15 депутатов </a:t>
            </a:r>
            <a:r>
              <a:rPr lang="ru-RU" sz="1600" dirty="0"/>
              <a:t>пакистанского происхождения </a:t>
            </a:r>
          </a:p>
          <a:p>
            <a:endParaRPr lang="ru-RU" sz="1600" b="1" dirty="0"/>
          </a:p>
          <a:p>
            <a:r>
              <a:rPr lang="ru-RU" sz="1600" b="1" dirty="0"/>
              <a:t>4 депутата Палаты общин </a:t>
            </a:r>
            <a:r>
              <a:rPr lang="ru-RU" sz="1600" dirty="0"/>
              <a:t>– выходцы из Бангладеш</a:t>
            </a:r>
          </a:p>
          <a:p>
            <a:endParaRPr lang="ru-RU" sz="1600" dirty="0"/>
          </a:p>
          <a:p>
            <a:r>
              <a:rPr lang="ru-RU" sz="1600" b="1" dirty="0"/>
              <a:t>1 депутат </a:t>
            </a:r>
            <a:r>
              <a:rPr lang="ru-RU" sz="1600" dirty="0"/>
              <a:t>китайского происхождения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B07886-408D-151B-7A93-CDEAC7108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00" y="4097228"/>
            <a:ext cx="1973973" cy="263132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E87E95B0-E294-503E-DE68-940AD0FF2ADD}"/>
              </a:ext>
            </a:extLst>
          </p:cNvPr>
          <p:cNvSpPr txBox="1">
            <a:spLocks/>
          </p:cNvSpPr>
          <p:nvPr/>
        </p:nvSpPr>
        <p:spPr>
          <a:xfrm>
            <a:off x="10368277" y="5699125"/>
            <a:ext cx="1418371" cy="522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/>
              <a:t>Хамза </a:t>
            </a:r>
            <a:r>
              <a:rPr lang="ru-RU" sz="1800"/>
              <a:t>Юсаф</a:t>
            </a:r>
            <a:endParaRPr lang="en-US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7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6ABC-C811-5BD6-561E-565E2C64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66700"/>
            <a:ext cx="10687050" cy="638175"/>
          </a:xfrm>
        </p:spPr>
        <p:txBody>
          <a:bodyPr>
            <a:normAutofit fontScale="90000"/>
          </a:bodyPr>
          <a:lstStyle/>
          <a:p>
            <a:r>
              <a:rPr lang="ru-RU" dirty="0"/>
              <a:t>Британия и Индия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04EA4D-DD30-3200-A96F-1A52E1CF4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117600"/>
            <a:ext cx="11290300" cy="5473700"/>
          </a:xfrm>
        </p:spPr>
        <p:txBody>
          <a:bodyPr/>
          <a:lstStyle/>
          <a:p>
            <a:r>
              <a:rPr lang="ru-RU" dirty="0"/>
              <a:t>В июне 2019 г. Комитет по международным делам Палаты общин констатировал, что Великобритания проигрывает «в глобальном соревновании за Индию»;</a:t>
            </a:r>
          </a:p>
          <a:p>
            <a:endParaRPr lang="ru-RU" dirty="0"/>
          </a:p>
          <a:p>
            <a:r>
              <a:rPr lang="ru-RU" dirty="0"/>
              <a:t>4 мая 2021 г.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2030 Roadmap for India-UK future relations</a:t>
            </a:r>
            <a:r>
              <a:rPr lang="en-US" dirty="0"/>
              <a:t> ( 5 </a:t>
            </a:r>
            <a:r>
              <a:rPr lang="ru-RU" dirty="0"/>
              <a:t>сфер взаимодействия: межличностные отношения, торговля, оборона и безопасность, климат, здравоохранение)</a:t>
            </a:r>
          </a:p>
          <a:p>
            <a:endParaRPr lang="en-US" dirty="0"/>
          </a:p>
          <a:p>
            <a:r>
              <a:rPr lang="en-US" dirty="0"/>
              <a:t>Enhanced trade partnership</a:t>
            </a:r>
            <a:endParaRPr lang="ru-RU" dirty="0"/>
          </a:p>
          <a:p>
            <a:endParaRPr lang="en-US" dirty="0"/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Migration and Mobility Partnership</a:t>
            </a:r>
            <a:endParaRPr lang="ru-RU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152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ACF96-5A04-F167-A245-4A057023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05" y="340297"/>
            <a:ext cx="5156461" cy="596409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Б. Джонсон в Нью-Дели в апреле 2022 г</a:t>
            </a:r>
            <a:r>
              <a:rPr lang="ru-RU" sz="20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F2D4FE-122B-FA2D-F75D-8E756252FD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48" y="1048245"/>
            <a:ext cx="4408702" cy="2479895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A2769B-4898-83C6-3461-ED38C5671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569" y="1048244"/>
            <a:ext cx="4408701" cy="24798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158D95-957E-30F1-5A80-ED71038373AC}"/>
              </a:ext>
            </a:extLst>
          </p:cNvPr>
          <p:cNvSpPr txBox="1"/>
          <p:nvPr/>
        </p:nvSpPr>
        <p:spPr>
          <a:xfrm>
            <a:off x="6956982" y="340297"/>
            <a:ext cx="5062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Л. Трасс посетила Индию 3 раза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8D9817-5709-6216-5EF1-51ABAD215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61" y="3835975"/>
            <a:ext cx="4338490" cy="28200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D5E4F-88C0-1FF1-2336-326BEB8E423D}"/>
              </a:ext>
            </a:extLst>
          </p:cNvPr>
          <p:cNvSpPr txBox="1"/>
          <p:nvPr/>
        </p:nvSpPr>
        <p:spPr>
          <a:xfrm>
            <a:off x="8320074" y="4465052"/>
            <a:ext cx="35382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Дж. </a:t>
            </a:r>
            <a:r>
              <a:rPr lang="ru-RU" sz="2000" dirty="0" err="1"/>
              <a:t>Клеверли</a:t>
            </a:r>
            <a:r>
              <a:rPr lang="ru-RU" sz="2000" dirty="0"/>
              <a:t> в Индии 1 марта 2023 г.</a:t>
            </a:r>
          </a:p>
        </p:txBody>
      </p:sp>
    </p:spTree>
    <p:extLst>
      <p:ext uri="{BB962C8B-B14F-4D97-AF65-F5344CB8AC3E}">
        <p14:creationId xmlns:p14="http://schemas.microsoft.com/office/powerpoint/2010/main" val="3081210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5DA1A-4BD7-FD26-10DA-5F358F94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15" y="365126"/>
            <a:ext cx="10750485" cy="652970"/>
          </a:xfrm>
        </p:spPr>
        <p:txBody>
          <a:bodyPr>
            <a:normAutofit fontScale="90000"/>
          </a:bodyPr>
          <a:lstStyle/>
          <a:p>
            <a:r>
              <a:rPr lang="ru-RU" dirty="0"/>
              <a:t>Британия и Пакистан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B0A3C7-D641-16FA-D968-FD573DC80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50" y="1690688"/>
            <a:ext cx="6534019" cy="492692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Пакистанская диаспора в Британии </a:t>
            </a:r>
          </a:p>
          <a:p>
            <a:r>
              <a:rPr lang="ru-RU" dirty="0"/>
              <a:t>Великобритания – третий торговый партнер после США и </a:t>
            </a:r>
            <a:r>
              <a:rPr lang="ru-RU" dirty="0" err="1"/>
              <a:t>Китая</a:t>
            </a:r>
            <a:endParaRPr lang="ru-RU" dirty="0"/>
          </a:p>
          <a:p>
            <a:r>
              <a:rPr lang="ru-RU" dirty="0"/>
              <a:t>Британская торговля с Пакистаном в восемь раз меньше, чем с Индией</a:t>
            </a:r>
          </a:p>
          <a:p>
            <a:r>
              <a:rPr lang="ru-RU" dirty="0"/>
              <a:t>В ноябре 2016 г. визит Б. Джонсона в Пакистан</a:t>
            </a:r>
          </a:p>
          <a:p>
            <a:r>
              <a:rPr lang="ru-RU" dirty="0"/>
              <a:t>Борьба с терроризмом, взаимодействие разведывательных служб, использование военных баз</a:t>
            </a:r>
          </a:p>
          <a:p>
            <a:r>
              <a:rPr lang="ru-RU" dirty="0"/>
              <a:t>Дилемма Британии между Индией и Пакистаном?</a:t>
            </a:r>
          </a:p>
          <a:p>
            <a:r>
              <a:rPr lang="ru-RU" dirty="0"/>
              <a:t>Позиция по Украине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48DD19-8F51-9632-F1F1-11FE9BCD4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59" y="1594866"/>
            <a:ext cx="5267783" cy="342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4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D7542C-FCA2-D4AA-2B2B-A37854802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241300"/>
            <a:ext cx="10947400" cy="4889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Британия и Бангладеш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BEAF09-06F4-9041-3CFA-10EB1F031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984250"/>
            <a:ext cx="10902950" cy="51927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 </a:t>
            </a:r>
            <a:r>
              <a:rPr lang="ru-RU" dirty="0"/>
              <a:t>февраля 1972 г. Британия первой из европейских стран признала независимость Бангладеш</a:t>
            </a:r>
          </a:p>
          <a:p>
            <a:r>
              <a:rPr lang="ru-RU" dirty="0"/>
              <a:t>Британия – второй по объемам иностранный инвестор в Бангладеш (2,45 млрд долл.). Британия – третье торговое направление после США и Германии</a:t>
            </a:r>
          </a:p>
          <a:p>
            <a:r>
              <a:rPr lang="ru-RU" dirty="0"/>
              <a:t>2017 г. – </a:t>
            </a:r>
            <a:r>
              <a:rPr lang="en-US" dirty="0"/>
              <a:t>Bangladesh-UK Strategic Dialogue</a:t>
            </a:r>
          </a:p>
          <a:p>
            <a:r>
              <a:rPr lang="ru-RU" dirty="0"/>
              <a:t>Вопросы торговли, обороны, безопасности</a:t>
            </a:r>
          </a:p>
          <a:p>
            <a:r>
              <a:rPr lang="ru-RU" dirty="0"/>
              <a:t>Геостратегическое значение Бангладеш для Британии (Бенгальский залив)</a:t>
            </a:r>
            <a:endParaRPr lang="en-US" dirty="0"/>
          </a:p>
          <a:p>
            <a:r>
              <a:rPr lang="en-US" b="0" i="0" dirty="0">
                <a:solidFill>
                  <a:srgbClr val="0B0C0C"/>
                </a:solidFill>
                <a:effectLst/>
                <a:latin typeface="GDS Transport"/>
              </a:rPr>
              <a:t>Bangladesh – UK Trade and Investment Dialogue (</a:t>
            </a:r>
            <a:r>
              <a:rPr lang="ru-RU" b="0" i="0" dirty="0">
                <a:solidFill>
                  <a:srgbClr val="0B0C0C"/>
                </a:solidFill>
                <a:effectLst/>
                <a:latin typeface="GDS Transport"/>
              </a:rPr>
              <a:t>2-ой форум состоялся 19 февраля 2023 г.)</a:t>
            </a:r>
          </a:p>
          <a:p>
            <a:r>
              <a:rPr lang="en-US" dirty="0"/>
              <a:t>Defence dialogue (</a:t>
            </a:r>
            <a:r>
              <a:rPr lang="ru-RU" dirty="0"/>
              <a:t>5 военных кораблей)</a:t>
            </a:r>
          </a:p>
          <a:p>
            <a:r>
              <a:rPr lang="ru-RU" dirty="0"/>
              <a:t>Британия признала Бангладеш «критически важным для стабильности» в Индо-Пацифике (</a:t>
            </a:r>
            <a:r>
              <a:rPr lang="en-US" i="1" dirty="0"/>
              <a:t>critical stability provider</a:t>
            </a:r>
            <a:r>
              <a:rPr lang="en-US" dirty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3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0CA7EA-95D0-3780-F22F-0F8E1176F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365125"/>
            <a:ext cx="10648950" cy="809625"/>
          </a:xfrm>
        </p:spPr>
        <p:txBody>
          <a:bodyPr/>
          <a:lstStyle/>
          <a:p>
            <a:r>
              <a:rPr lang="ru-RU" dirty="0"/>
              <a:t>Британия и конфликт в Мьянме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F69AA-9655-BFF0-8C04-CF8A0FB3E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4518" cy="4528522"/>
          </a:xfrm>
        </p:spPr>
        <p:txBody>
          <a:bodyPr>
            <a:normAutofit/>
          </a:bodyPr>
          <a:lstStyle/>
          <a:p>
            <a:r>
              <a:rPr lang="ru-RU" sz="3200" dirty="0"/>
              <a:t>В Бангладеш проживают 1,2 млн беженцев </a:t>
            </a:r>
            <a:r>
              <a:rPr lang="ru-RU" sz="3200" dirty="0" err="1"/>
              <a:t>рохинья</a:t>
            </a:r>
            <a:r>
              <a:rPr lang="ru-RU" sz="3200" dirty="0"/>
              <a:t>  с 2017 г. </a:t>
            </a:r>
          </a:p>
          <a:p>
            <a:r>
              <a:rPr lang="ru-RU" sz="3200" dirty="0"/>
              <a:t>Британия через структуры ООН стремилась оказать давление на Мьянму </a:t>
            </a:r>
          </a:p>
          <a:p>
            <a:r>
              <a:rPr lang="ru-RU" sz="3200" dirty="0"/>
              <a:t>Британия в раках реформы Департамента международного развития сократила объемы помощи беженцам </a:t>
            </a:r>
            <a:r>
              <a:rPr lang="ru-RU" sz="3200" dirty="0" err="1"/>
              <a:t>рохинья</a:t>
            </a:r>
            <a:r>
              <a:rPr lang="ru-RU" sz="3200" dirty="0"/>
              <a:t> до 27, 6 млн </a:t>
            </a:r>
            <a:r>
              <a:rPr lang="ru-RU" sz="3200" dirty="0" err="1"/>
              <a:t>ф.ст</a:t>
            </a:r>
            <a:r>
              <a:rPr lang="ru-RU" sz="3200" dirty="0"/>
              <a:t>. в 2021 г. (в 2017 г. – 129 млн </a:t>
            </a:r>
            <a:r>
              <a:rPr lang="ru-RU" sz="3200" dirty="0" err="1"/>
              <a:t>ф.ст</a:t>
            </a:r>
            <a:r>
              <a:rPr lang="ru-RU" sz="32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6259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9928C-1706-0D80-6E9B-C9A785F7B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61925"/>
            <a:ext cx="10833100" cy="4730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B5E7C8-736F-8BC0-0F79-33DBFE0CB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755650"/>
            <a:ext cx="11550650" cy="5940425"/>
          </a:xfrm>
        </p:spPr>
        <p:txBody>
          <a:bodyPr>
            <a:normAutofit fontScale="92500"/>
          </a:bodyPr>
          <a:lstStyle/>
          <a:p>
            <a:r>
              <a:rPr lang="ru-RU" sz="3200" dirty="0"/>
              <a:t>Исторические связи со странами региона Южной и Юго-Восточной Азии, знание контекста </a:t>
            </a:r>
            <a:r>
              <a:rPr lang="en-US" sz="3200" dirty="0"/>
              <a:t>vs </a:t>
            </a:r>
            <a:r>
              <a:rPr lang="ru-RU" sz="3200" dirty="0"/>
              <a:t>проблемы колониального наследия</a:t>
            </a:r>
          </a:p>
          <a:p>
            <a:r>
              <a:rPr lang="ru-RU" sz="3200" dirty="0"/>
              <a:t>Фактор </a:t>
            </a:r>
            <a:r>
              <a:rPr lang="ru-RU" sz="3200" dirty="0" err="1"/>
              <a:t>Китая</a:t>
            </a:r>
            <a:r>
              <a:rPr lang="ru-RU" sz="3200" dirty="0"/>
              <a:t> и США как важнейший элемент британской стратегии</a:t>
            </a:r>
          </a:p>
          <a:p>
            <a:r>
              <a:rPr lang="ru-RU" sz="3200" dirty="0"/>
              <a:t>Формирование новой архитектуры безопасности в регионе – </a:t>
            </a:r>
            <a:r>
              <a:rPr lang="en-US" sz="3200" dirty="0"/>
              <a:t>AUKUS</a:t>
            </a:r>
            <a:endParaRPr lang="ru-RU" sz="3200" dirty="0"/>
          </a:p>
          <a:p>
            <a:r>
              <a:rPr lang="ru-RU" sz="3200" dirty="0"/>
              <a:t>Британия наращивает давление на Иран, усиливает военное присутствие в Персидском заливе и Индо-Пацифике</a:t>
            </a:r>
          </a:p>
          <a:p>
            <a:r>
              <a:rPr lang="ru-RU" sz="3200" dirty="0"/>
              <a:t>Взаимодействие с игроками Южной Азии и особый подход к каждому игроку может быть выигрышной стратегией для Британии, которая позволит позиционировать себя ведущей державой </a:t>
            </a:r>
          </a:p>
          <a:p>
            <a:r>
              <a:rPr lang="ru-RU" sz="3200" dirty="0"/>
              <a:t>Встраивание «Глобальной Британии» в глобальную стратегию американской администрации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36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EF00FF-F5AF-155E-E859-8AEB06DA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Спасибо за внимание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en-US" dirty="0"/>
              <a:t>Kira.godovanyuk@gmail.com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67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9AE93-0127-1DB7-ED9C-FDE0233E2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1" y="206023"/>
            <a:ext cx="11133055" cy="66278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Преемственность британской внешней политики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50DA3-B3AA-8E09-31F6-B7FFA4EB6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1147665"/>
            <a:ext cx="7017005" cy="5224856"/>
          </a:xfrm>
        </p:spPr>
        <p:txBody>
          <a:bodyPr>
            <a:normAutofit/>
          </a:bodyPr>
          <a:lstStyle/>
          <a:p>
            <a:r>
              <a:rPr lang="ru-RU" dirty="0"/>
              <a:t>Стратегическое планирование – новый акцент на Азию (Южную, Юго-Восточную)</a:t>
            </a:r>
            <a:endParaRPr lang="en-US" dirty="0"/>
          </a:p>
          <a:p>
            <a:r>
              <a:rPr lang="ru-RU" dirty="0"/>
              <a:t>Содружество наций  - неотъемлемый элемент британской внешней стратегии (один из трех кругов)</a:t>
            </a:r>
          </a:p>
          <a:p>
            <a:r>
              <a:rPr lang="ru-RU" dirty="0"/>
              <a:t>«поворот в Индо-Тихоокеанский регион»</a:t>
            </a:r>
          </a:p>
          <a:p>
            <a:r>
              <a:rPr lang="ru-RU" dirty="0"/>
              <a:t>Возвращение в регион «к Востоку от Суэца»</a:t>
            </a:r>
            <a:endParaRPr lang="en-US" dirty="0"/>
          </a:p>
          <a:p>
            <a:r>
              <a:rPr lang="ru-RU" dirty="0"/>
              <a:t>Курс на «Глобальную Британию»</a:t>
            </a:r>
          </a:p>
          <a:p>
            <a:r>
              <a:rPr lang="ru-RU" dirty="0"/>
              <a:t>Проблема имперского наследия/</a:t>
            </a:r>
            <a:r>
              <a:rPr lang="ru-RU" dirty="0" err="1"/>
              <a:t>постколониализма</a:t>
            </a:r>
            <a:endParaRPr lang="en-US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1CEEDA-6E5E-FBB0-425B-C6EAED90F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116" y="1735494"/>
            <a:ext cx="5018331" cy="33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7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481C6-68FC-41CE-B3C9-878380B0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739" y="271819"/>
            <a:ext cx="10515600" cy="1325563"/>
          </a:xfrm>
        </p:spPr>
        <p:txBody>
          <a:bodyPr/>
          <a:lstStyle/>
          <a:p>
            <a:r>
              <a:rPr lang="ru-RU" dirty="0"/>
              <a:t>Британская империя в начале </a:t>
            </a:r>
            <a:r>
              <a:rPr lang="en-US" dirty="0"/>
              <a:t>XX </a:t>
            </a:r>
            <a:r>
              <a:rPr lang="ru-RU" dirty="0"/>
              <a:t>века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C52D7D79-B5DC-407C-9D96-8631C7C1A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48" y="1974914"/>
            <a:ext cx="99241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3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D118389-51D9-235C-8046-2E73735602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8" y="440638"/>
            <a:ext cx="7051249" cy="57567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0E7F2F-A54B-9607-6F5F-C0FD61CCFBCC}"/>
              </a:ext>
            </a:extLst>
          </p:cNvPr>
          <p:cNvSpPr txBox="1"/>
          <p:nvPr/>
        </p:nvSpPr>
        <p:spPr>
          <a:xfrm>
            <a:off x="8052848" y="942680"/>
            <a:ext cx="39380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Segoe UI Regular"/>
              </a:rPr>
              <a:t>Британские колониальные владения в Южной Азии</a:t>
            </a:r>
          </a:p>
          <a:p>
            <a:pPr algn="l"/>
            <a:endParaRPr lang="ru-RU" dirty="0">
              <a:latin typeface="Segoe UI Regular"/>
            </a:endParaRPr>
          </a:p>
          <a:p>
            <a:pPr algn="l"/>
            <a:endParaRPr lang="ru-RU" b="0" i="0" dirty="0">
              <a:effectLst/>
              <a:latin typeface="Segoe UI Regular"/>
            </a:endParaRPr>
          </a:p>
          <a:p>
            <a:pPr algn="l"/>
            <a:r>
              <a:rPr lang="ru-RU" b="0" i="0" dirty="0">
                <a:effectLst/>
                <a:latin typeface="Segoe UI Regular"/>
              </a:rPr>
              <a:t>Карта Британской Индии, 1909 год</a:t>
            </a:r>
          </a:p>
          <a:p>
            <a:pPr algn="l"/>
            <a:endParaRPr lang="ru-RU" dirty="0">
              <a:latin typeface="Segoe UI Regular"/>
            </a:endParaRPr>
          </a:p>
          <a:p>
            <a:pPr algn="l"/>
            <a:endParaRPr lang="ru-RU" b="0" i="0" dirty="0">
              <a:effectLst/>
              <a:latin typeface="Segoe UI Regular"/>
            </a:endParaRPr>
          </a:p>
          <a:p>
            <a:pPr algn="l"/>
            <a:endParaRPr lang="ru-RU" dirty="0">
              <a:latin typeface="Segoe UI Regular"/>
            </a:endParaRPr>
          </a:p>
          <a:p>
            <a:pPr algn="l"/>
            <a:r>
              <a:rPr lang="ru-RU" b="0" i="0" dirty="0">
                <a:effectLst/>
                <a:latin typeface="Segoe UI Regular"/>
              </a:rPr>
              <a:t>Индия</a:t>
            </a:r>
          </a:p>
          <a:p>
            <a:pPr algn="l"/>
            <a:r>
              <a:rPr lang="ru-RU" dirty="0">
                <a:latin typeface="Segoe UI Regular"/>
              </a:rPr>
              <a:t>Пакистан</a:t>
            </a:r>
          </a:p>
          <a:p>
            <a:pPr algn="l"/>
            <a:r>
              <a:rPr lang="ru-RU" b="0" i="0" dirty="0">
                <a:effectLst/>
                <a:latin typeface="Segoe UI Regular"/>
              </a:rPr>
              <a:t>Бангладеш</a:t>
            </a:r>
          </a:p>
          <a:p>
            <a:pPr algn="l"/>
            <a:r>
              <a:rPr lang="ru-RU" dirty="0">
                <a:latin typeface="Segoe UI Regular"/>
              </a:rPr>
              <a:t>Мьянма (Бирма) – в 1937 г. выделена в отдельную колонию</a:t>
            </a:r>
            <a:endParaRPr lang="ru-RU" b="0" i="0" dirty="0">
              <a:effectLst/>
              <a:latin typeface="Segoe U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7211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1487B-F7BA-4015-B74B-52B3073233E0}"/>
              </a:ext>
            </a:extLst>
          </p:cNvPr>
          <p:cNvPicPr/>
          <p:nvPr/>
        </p:nvPicPr>
        <p:blipFill rotWithShape="1">
          <a:blip r:embed="rId2"/>
          <a:srcRect l="34805" t="19243" r="23717" b="47614"/>
          <a:stretch/>
        </p:blipFill>
        <p:spPr bwMode="auto">
          <a:xfrm>
            <a:off x="1017036" y="804280"/>
            <a:ext cx="10431624" cy="502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5278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3DD12FA1-05BA-5BB1-937E-77E938278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18" y="103436"/>
            <a:ext cx="11128073" cy="6073527"/>
          </a:xfrm>
        </p:spPr>
      </p:pic>
    </p:spTree>
    <p:extLst>
      <p:ext uri="{BB962C8B-B14F-4D97-AF65-F5344CB8AC3E}">
        <p14:creationId xmlns:p14="http://schemas.microsoft.com/office/powerpoint/2010/main" val="3909432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69887-FA92-8ED0-804E-C5F449977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52" y="423863"/>
            <a:ext cx="6552414" cy="926347"/>
          </a:xfrm>
        </p:spPr>
        <p:txBody>
          <a:bodyPr/>
          <a:lstStyle/>
          <a:p>
            <a:r>
              <a:rPr lang="ru-RU" b="1" dirty="0"/>
              <a:t>Раздел Британской Индии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71AE1-155A-3B75-AAD3-566A73EB4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52" y="1621410"/>
            <a:ext cx="6241330" cy="455555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План </a:t>
            </a:r>
            <a:r>
              <a:rPr lang="ru-RU" dirty="0" err="1"/>
              <a:t>Маунтбеттена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15 августа 1947 г. – Индийский союз (до 1950 г.)</a:t>
            </a:r>
          </a:p>
          <a:p>
            <a:r>
              <a:rPr lang="ru-RU" dirty="0"/>
              <a:t>14 августа – доминион Пакистан (до 1956 г.)</a:t>
            </a:r>
          </a:p>
          <a:p>
            <a:r>
              <a:rPr lang="ru-RU" dirty="0"/>
              <a:t>В 1971 г. образовался Бангладеш в результате войны за независимость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432A4CF-D46A-25E6-B6C0-49216F4CB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21" y="423863"/>
            <a:ext cx="45910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1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F39F45-D6FA-4D4A-B7FB-A650A04A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65" y="346464"/>
            <a:ext cx="10784633" cy="913169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 голосовали члены этнических сообществ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EA6E2B-6E2F-49F1-BC11-B47B3EF247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38" t="29387" r="44593" b="40818"/>
          <a:stretch/>
        </p:blipFill>
        <p:spPr>
          <a:xfrm>
            <a:off x="2027941" y="1436914"/>
            <a:ext cx="8357032" cy="491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47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08893-2AA2-3514-EF05-3DB6D9AC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03" y="365126"/>
            <a:ext cx="10825898" cy="407872"/>
          </a:xfrm>
        </p:spPr>
        <p:txBody>
          <a:bodyPr>
            <a:noAutofit/>
          </a:bodyPr>
          <a:lstStyle/>
          <a:p>
            <a:r>
              <a:rPr lang="ru-RU" sz="2400" dirty="0"/>
              <a:t>Доля национальных меньшинства в Британии (перепись 2021-2022 гг.)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9DD485-921A-9A2D-BC6C-A71BD2402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49" t="29464" r="32358" b="27142"/>
          <a:stretch/>
        </p:blipFill>
        <p:spPr>
          <a:xfrm>
            <a:off x="527903" y="1127246"/>
            <a:ext cx="8580808" cy="5122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83AE85-4D3C-93FF-6FFA-7FBDBB8D8643}"/>
              </a:ext>
            </a:extLst>
          </p:cNvPr>
          <p:cNvSpPr txBox="1"/>
          <p:nvPr/>
        </p:nvSpPr>
        <p:spPr>
          <a:xfrm>
            <a:off x="8235885" y="1876257"/>
            <a:ext cx="32930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93939"/>
                </a:solidFill>
                <a:latin typeface="national"/>
              </a:rPr>
              <a:t>В Северной Ирландии </a:t>
            </a:r>
            <a:r>
              <a:rPr lang="en-US" b="0" i="0" dirty="0">
                <a:solidFill>
                  <a:srgbClr val="393939"/>
                </a:solidFill>
                <a:effectLst/>
                <a:latin typeface="national"/>
              </a:rPr>
              <a:t>0.52% </a:t>
            </a:r>
            <a:r>
              <a:rPr lang="ru-RU" dirty="0">
                <a:solidFill>
                  <a:srgbClr val="393939"/>
                </a:solidFill>
                <a:latin typeface="national"/>
              </a:rPr>
              <a:t>жителей идентифицировали себя как </a:t>
            </a:r>
            <a:r>
              <a:rPr lang="en-US" b="0" i="0" u="sng" dirty="0">
                <a:solidFill>
                  <a:srgbClr val="3939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tional"/>
              </a:rPr>
              <a:t>Indian</a:t>
            </a:r>
            <a:r>
              <a:rPr lang="en-US" b="0" i="0" dirty="0">
                <a:solidFill>
                  <a:srgbClr val="393939"/>
                </a:solidFill>
                <a:effectLst/>
                <a:latin typeface="national"/>
              </a:rPr>
              <a:t>. </a:t>
            </a:r>
            <a:endParaRPr lang="ru-RU" b="0" i="0" dirty="0">
              <a:solidFill>
                <a:srgbClr val="393939"/>
              </a:solidFill>
              <a:effectLst/>
              <a:latin typeface="national"/>
            </a:endParaRPr>
          </a:p>
          <a:p>
            <a:endParaRPr lang="ru-RU" u="sng" dirty="0">
              <a:solidFill>
                <a:srgbClr val="393939"/>
              </a:solidFill>
              <a:latin typeface="national"/>
              <a:hlinkClick r:id="rId3"/>
            </a:endParaRPr>
          </a:p>
          <a:p>
            <a:r>
              <a:rPr lang="ru-RU" dirty="0">
                <a:solidFill>
                  <a:srgbClr val="393939"/>
                </a:solidFill>
                <a:latin typeface="national"/>
              </a:rPr>
              <a:t>Данные по Шотландии еще не обнародованы – там перепись проводилась в 2022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325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</TotalTime>
  <Words>613</Words>
  <Application>Microsoft Office PowerPoint</Application>
  <PresentationFormat>Широкоэкранный</PresentationFormat>
  <Paragraphs>84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GDS Transport</vt:lpstr>
      <vt:lpstr>Google Sans</vt:lpstr>
      <vt:lpstr>national</vt:lpstr>
      <vt:lpstr>Segoe UI Regular</vt:lpstr>
      <vt:lpstr>Тема Office</vt:lpstr>
      <vt:lpstr>Политика Великобритании в отношении стран Южной Азии</vt:lpstr>
      <vt:lpstr>Преемственность британской внешней политики</vt:lpstr>
      <vt:lpstr>Британская империя в начале XX века</vt:lpstr>
      <vt:lpstr>Презентация PowerPoint</vt:lpstr>
      <vt:lpstr>Презентация PowerPoint</vt:lpstr>
      <vt:lpstr>Презентация PowerPoint</vt:lpstr>
      <vt:lpstr>Раздел Британской Индии</vt:lpstr>
      <vt:lpstr>Как голосовали члены этнических сообществ</vt:lpstr>
      <vt:lpstr>Доля национальных меньшинства в Британии (перепись 2021-2022 гг.)</vt:lpstr>
      <vt:lpstr>Представители этнических сообществ в британском парламенте</vt:lpstr>
      <vt:lpstr>Британский политический истеблишмент: этнические особенности</vt:lpstr>
      <vt:lpstr>Британия и Индия</vt:lpstr>
      <vt:lpstr>Б. Джонсон в Нью-Дели в апреле 2022 г.</vt:lpstr>
      <vt:lpstr>Британия и Пакистан</vt:lpstr>
      <vt:lpstr>Британия и Бангладеш</vt:lpstr>
      <vt:lpstr>Британия и конфликт в Мьянме</vt:lpstr>
      <vt:lpstr>Выводы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Политика Великобритании в Южной Азии</dc:title>
  <dc:creator>Admin Lenovo</dc:creator>
  <cp:lastModifiedBy>Мария Слесаренко</cp:lastModifiedBy>
  <cp:revision>43</cp:revision>
  <dcterms:created xsi:type="dcterms:W3CDTF">2023-02-16T08:56:15Z</dcterms:created>
  <dcterms:modified xsi:type="dcterms:W3CDTF">2023-03-27T14:57:15Z</dcterms:modified>
</cp:coreProperties>
</file>